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55"/>
  </p:notesMasterIdLst>
  <p:handoutMasterIdLst>
    <p:handoutMasterId r:id="rId56"/>
  </p:handoutMasterIdLst>
  <p:sldIdLst>
    <p:sldId id="300" r:id="rId2"/>
    <p:sldId id="329" r:id="rId3"/>
    <p:sldId id="330" r:id="rId4"/>
    <p:sldId id="331" r:id="rId5"/>
    <p:sldId id="332" r:id="rId6"/>
    <p:sldId id="333" r:id="rId7"/>
    <p:sldId id="335" r:id="rId8"/>
    <p:sldId id="339" r:id="rId9"/>
    <p:sldId id="337" r:id="rId10"/>
    <p:sldId id="344" r:id="rId11"/>
    <p:sldId id="386" r:id="rId12"/>
    <p:sldId id="385" r:id="rId13"/>
    <p:sldId id="342" r:id="rId14"/>
    <p:sldId id="341" r:id="rId15"/>
    <p:sldId id="336" r:id="rId16"/>
    <p:sldId id="346" r:id="rId17"/>
    <p:sldId id="347" r:id="rId18"/>
    <p:sldId id="348" r:id="rId19"/>
    <p:sldId id="349" r:id="rId20"/>
    <p:sldId id="350" r:id="rId21"/>
    <p:sldId id="352" r:id="rId22"/>
    <p:sldId id="353" r:id="rId23"/>
    <p:sldId id="354" r:id="rId24"/>
    <p:sldId id="355" r:id="rId25"/>
    <p:sldId id="360" r:id="rId26"/>
    <p:sldId id="359" r:id="rId27"/>
    <p:sldId id="356" r:id="rId28"/>
    <p:sldId id="357" r:id="rId29"/>
    <p:sldId id="358" r:id="rId30"/>
    <p:sldId id="361" r:id="rId31"/>
    <p:sldId id="362" r:id="rId32"/>
    <p:sldId id="363" r:id="rId33"/>
    <p:sldId id="364" r:id="rId34"/>
    <p:sldId id="378" r:id="rId35"/>
    <p:sldId id="377" r:id="rId36"/>
    <p:sldId id="376" r:id="rId37"/>
    <p:sldId id="365" r:id="rId38"/>
    <p:sldId id="388" r:id="rId39"/>
    <p:sldId id="366" r:id="rId40"/>
    <p:sldId id="367" r:id="rId41"/>
    <p:sldId id="379" r:id="rId42"/>
    <p:sldId id="381" r:id="rId43"/>
    <p:sldId id="382" r:id="rId44"/>
    <p:sldId id="380" r:id="rId45"/>
    <p:sldId id="383" r:id="rId46"/>
    <p:sldId id="368" r:id="rId47"/>
    <p:sldId id="369" r:id="rId48"/>
    <p:sldId id="370" r:id="rId49"/>
    <p:sldId id="384" r:id="rId50"/>
    <p:sldId id="371" r:id="rId51"/>
    <p:sldId id="372" r:id="rId52"/>
    <p:sldId id="374" r:id="rId53"/>
    <p:sldId id="375" r:id="rId54"/>
  </p:sldIdLst>
  <p:sldSz cx="9144000" cy="6858000" type="overhead"/>
  <p:notesSz cx="7099300" cy="10234613"/>
  <p:defaultTextStyle>
    <a:defPPr>
      <a:defRPr lang="en-GB"/>
    </a:defPPr>
    <a:lvl1pPr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1pPr>
    <a:lvl2pPr marL="4572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2pPr>
    <a:lvl3pPr marL="9144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3pPr>
    <a:lvl4pPr marL="13716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4pPr>
    <a:lvl5pPr marL="18288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5pPr>
    <a:lvl6pPr marL="2286000" algn="l" defTabSz="914400" rtl="0" eaLnBrk="1" latinLnBrk="0" hangingPunct="1">
      <a:defRPr sz="1900" b="1" kern="1200">
        <a:solidFill>
          <a:srgbClr val="993300"/>
        </a:solidFill>
        <a:latin typeface="Arial Black" pitchFamily="34" charset="0"/>
        <a:ea typeface="+mn-ea"/>
        <a:cs typeface="+mn-cs"/>
      </a:defRPr>
    </a:lvl6pPr>
    <a:lvl7pPr marL="2743200" algn="l" defTabSz="914400" rtl="0" eaLnBrk="1" latinLnBrk="0" hangingPunct="1">
      <a:defRPr sz="1900" b="1" kern="1200">
        <a:solidFill>
          <a:srgbClr val="993300"/>
        </a:solidFill>
        <a:latin typeface="Arial Black" pitchFamily="34" charset="0"/>
        <a:ea typeface="+mn-ea"/>
        <a:cs typeface="+mn-cs"/>
      </a:defRPr>
    </a:lvl7pPr>
    <a:lvl8pPr marL="3200400" algn="l" defTabSz="914400" rtl="0" eaLnBrk="1" latinLnBrk="0" hangingPunct="1">
      <a:defRPr sz="1900" b="1" kern="1200">
        <a:solidFill>
          <a:srgbClr val="993300"/>
        </a:solidFill>
        <a:latin typeface="Arial Black" pitchFamily="34" charset="0"/>
        <a:ea typeface="+mn-ea"/>
        <a:cs typeface="+mn-cs"/>
      </a:defRPr>
    </a:lvl8pPr>
    <a:lvl9pPr marL="3657600" algn="l" defTabSz="914400" rtl="0" eaLnBrk="1" latinLnBrk="0" hangingPunct="1">
      <a:defRPr sz="1900" b="1" kern="1200">
        <a:solidFill>
          <a:srgbClr val="993300"/>
        </a:solidFill>
        <a:latin typeface="Arial Blac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9900"/>
    <a:srgbClr val="CC3300"/>
    <a:srgbClr val="993300"/>
    <a:srgbClr val="CCECFF"/>
    <a:srgbClr val="CC9900"/>
    <a:srgbClr val="CC6600"/>
    <a:srgbClr val="FF3300"/>
    <a:srgbClr val="8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615" autoAdjust="0"/>
    <p:restoredTop sz="82187" autoAdjust="0"/>
  </p:normalViewPr>
  <p:slideViewPr>
    <p:cSldViewPr snapToGrid="0" snapToObjects="1">
      <p:cViewPr>
        <p:scale>
          <a:sx n="60" d="100"/>
          <a:sy n="60" d="100"/>
        </p:scale>
        <p:origin x="-1164" y="-702"/>
      </p:cViewPr>
      <p:guideLst>
        <p:guide orient="horz" pos="2161"/>
        <p:guide pos="2880"/>
      </p:guideLst>
    </p:cSldViewPr>
  </p:slideViewPr>
  <p:outlineViewPr>
    <p:cViewPr>
      <p:scale>
        <a:sx n="33" d="100"/>
        <a:sy n="33" d="100"/>
      </p:scale>
      <p:origin x="0" y="10218"/>
    </p:cViewPr>
  </p:outlineViewPr>
  <p:notesTextViewPr>
    <p:cViewPr>
      <p:scale>
        <a:sx n="100" d="100"/>
        <a:sy n="100" d="100"/>
      </p:scale>
      <p:origin x="0" y="0"/>
    </p:cViewPr>
  </p:notesTextViewPr>
  <p:sorterViewPr>
    <p:cViewPr>
      <p:scale>
        <a:sx n="100" d="100"/>
        <a:sy n="100" d="100"/>
      </p:scale>
      <p:origin x="0" y="13350"/>
    </p:cViewPr>
  </p:sorterViewPr>
  <p:notesViewPr>
    <p:cSldViewPr snapToGrid="0" snapToObjects="1">
      <p:cViewPr>
        <p:scale>
          <a:sx n="100" d="100"/>
          <a:sy n="100" d="100"/>
        </p:scale>
        <p:origin x="-1560" y="504"/>
      </p:cViewPr>
      <p:guideLst>
        <p:guide orient="horz" pos="3224"/>
        <p:guide pos="223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 Id="rId4"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
              <a:t>UPM.EUI.TEI</a:t>
            </a:r>
          </a:p>
        </p:txBody>
      </p:sp>
      <p:sp>
        <p:nvSpPr>
          <p:cNvPr id="414723" name="Rectangle 3"/>
          <p:cNvSpPr>
            <a:spLocks noGrp="1" noChangeArrowheads="1"/>
          </p:cNvSpPr>
          <p:nvPr>
            <p:ph type="dt" sz="quarter"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40990FD2-82DE-4808-8B97-895DFE5EE05E}" type="datetime1">
              <a:rPr lang="es-ES_tradnl"/>
              <a:pPr>
                <a:defRPr/>
              </a:pPr>
              <a:t>12/11/2013</a:t>
            </a:fld>
            <a:endParaRPr lang="es-ES"/>
          </a:p>
        </p:txBody>
      </p:sp>
      <p:sp>
        <p:nvSpPr>
          <p:cNvPr id="414724"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
          </a:p>
        </p:txBody>
      </p:sp>
      <p:sp>
        <p:nvSpPr>
          <p:cNvPr id="414725" name="Rectangle 5"/>
          <p:cNvSpPr>
            <a:spLocks noGrp="1" noChangeArrowheads="1"/>
          </p:cNvSpPr>
          <p:nvPr>
            <p:ph type="sldNum" sz="quarter" idx="3"/>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AFF24F7A-295A-493C-9E66-13FB60B108E1}"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_tradnl"/>
              <a:t>UPM.EUI.TEI</a:t>
            </a:r>
          </a:p>
        </p:txBody>
      </p:sp>
      <p:sp>
        <p:nvSpPr>
          <p:cNvPr id="4099" name="Rectangle 3"/>
          <p:cNvSpPr>
            <a:spLocks noGrp="1" noChangeArrowheads="1"/>
          </p:cNvSpPr>
          <p:nvPr>
            <p:ph type="dt"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EAB9BE2A-5543-474C-A933-C0B076A6F9BC}" type="datetime1">
              <a:rPr lang="es-ES_tradnl"/>
              <a:pPr>
                <a:defRPr/>
              </a:pPr>
              <a:t>12/11/2013</a:t>
            </a:fld>
            <a:endParaRPr lang="es-ES_tradnl"/>
          </a:p>
        </p:txBody>
      </p:sp>
      <p:sp>
        <p:nvSpPr>
          <p:cNvPr id="59396" name="Rectangle 4"/>
          <p:cNvSpPr>
            <a:spLocks noGrp="1" noRot="1" noChangeAspect="1" noChangeArrowheads="1" noTextEdit="1"/>
          </p:cNvSpPr>
          <p:nvPr>
            <p:ph type="sldImg" idx="2"/>
          </p:nvPr>
        </p:nvSpPr>
        <p:spPr bwMode="auto">
          <a:xfrm>
            <a:off x="1009650" y="768350"/>
            <a:ext cx="5116513" cy="38369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4563" y="4860925"/>
            <a:ext cx="5210175" cy="4605338"/>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p>
            <a:pPr lvl="0"/>
            <a:r>
              <a:rPr lang="en-GB" noProof="0" smtClean="0"/>
              <a:t>Haga clic para modificar el estilo de texto del patrón</a:t>
            </a:r>
          </a:p>
          <a:p>
            <a:pPr lvl="1"/>
            <a:r>
              <a:rPr lang="en-GB" noProof="0" smtClean="0"/>
              <a:t>Segundo nivel</a:t>
            </a:r>
          </a:p>
          <a:p>
            <a:pPr lvl="2"/>
            <a:r>
              <a:rPr lang="en-GB" noProof="0" smtClean="0"/>
              <a:t>Tercer nivel</a:t>
            </a:r>
          </a:p>
          <a:p>
            <a:pPr lvl="3"/>
            <a:r>
              <a:rPr lang="en-GB" noProof="0" smtClean="0"/>
              <a:t>Cuarto nivel</a:t>
            </a:r>
          </a:p>
          <a:p>
            <a:pPr lvl="4"/>
            <a:r>
              <a:rPr lang="en-GB" noProof="0" smtClean="0"/>
              <a:t>Quinto nivel</a:t>
            </a:r>
          </a:p>
        </p:txBody>
      </p:sp>
      <p:sp>
        <p:nvSpPr>
          <p:cNvPr id="4102"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_tradnl"/>
          </a:p>
        </p:txBody>
      </p:sp>
      <p:sp>
        <p:nvSpPr>
          <p:cNvPr id="4103" name="Rectangle 7"/>
          <p:cNvSpPr>
            <a:spLocks noGrp="1" noChangeArrowheads="1"/>
          </p:cNvSpPr>
          <p:nvPr>
            <p:ph type="sldNum" sz="quarter" idx="5"/>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8A3F64BB-E145-4A33-8336-15F45FB195DE}"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just" rtl="0" eaLnBrk="0" fontAlgn="base" hangingPunct="0">
      <a:lnSpc>
        <a:spcPct val="80000"/>
      </a:lnSpc>
      <a:spcBef>
        <a:spcPct val="0"/>
      </a:spcBef>
      <a:spcAft>
        <a:spcPct val="100000"/>
      </a:spcAft>
      <a:defRPr sz="1000" kern="1200">
        <a:solidFill>
          <a:schemeClr val="tx1"/>
        </a:solidFill>
        <a:latin typeface="Arial" charset="0"/>
        <a:ea typeface="+mn-ea"/>
        <a:cs typeface="+mn-cs"/>
      </a:defRPr>
    </a:lvl1pPr>
    <a:lvl2pPr marL="457200" algn="just"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1D8CB05-109B-481D-B423-872B2FFDA968}" type="slidenum">
              <a:rPr lang="es-ES_tradnl" smtClean="0"/>
              <a:pPr/>
              <a:t>1</a:t>
            </a:fld>
            <a:endParaRPr lang="es-ES_tradnl"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a:ln/>
        </p:spPr>
      </p:sp>
      <p:sp>
        <p:nvSpPr>
          <p:cNvPr id="69635" name="2 Marcador de notas"/>
          <p:cNvSpPr>
            <a:spLocks noGrp="1"/>
          </p:cNvSpPr>
          <p:nvPr>
            <p:ph type="body" idx="1"/>
          </p:nvPr>
        </p:nvSpPr>
        <p:spPr>
          <a:noFill/>
          <a:ln/>
        </p:spPr>
        <p:txBody>
          <a:bodyPr/>
          <a:lstStyle/>
          <a:p>
            <a:r>
              <a:rPr lang="es-ES" smtClean="0"/>
              <a:t>Cuando S0=0, se seleccionan los canales I0 de los muxes M1 y M2. Luego Z0=A0 y Z1=A1 </a:t>
            </a:r>
          </a:p>
        </p:txBody>
      </p:sp>
      <p:sp>
        <p:nvSpPr>
          <p:cNvPr id="69636" name="3 Marcador de número de diapositiva"/>
          <p:cNvSpPr>
            <a:spLocks noGrp="1"/>
          </p:cNvSpPr>
          <p:nvPr>
            <p:ph type="sldNum" sz="quarter" idx="5"/>
          </p:nvPr>
        </p:nvSpPr>
        <p:spPr>
          <a:noFill/>
        </p:spPr>
        <p:txBody>
          <a:bodyPr/>
          <a:lstStyle/>
          <a:p>
            <a:fld id="{82E96790-DF77-450C-A26E-B45B186F8F9B}" type="slidenum">
              <a:rPr lang="es-ES_tradnl" smtClean="0"/>
              <a:pPr/>
              <a:t>17</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a:ln/>
        </p:spPr>
      </p:sp>
      <p:sp>
        <p:nvSpPr>
          <p:cNvPr id="70659" name="2 Marcador de notas"/>
          <p:cNvSpPr>
            <a:spLocks noGrp="1"/>
          </p:cNvSpPr>
          <p:nvPr>
            <p:ph type="body" idx="1"/>
          </p:nvPr>
        </p:nvSpPr>
        <p:spPr>
          <a:noFill/>
          <a:ln/>
        </p:spPr>
        <p:txBody>
          <a:bodyPr/>
          <a:lstStyle/>
          <a:p>
            <a:r>
              <a:rPr lang="es-ES" dirty="0" smtClean="0"/>
              <a:t>El DMUX está implementado con puertas de </a:t>
            </a:r>
            <a:r>
              <a:rPr lang="es-ES" dirty="0" smtClean="0"/>
              <a:t>paso. Por ejemplo para S0=S1=0  ENT=Do, QA=QB=ON.</a:t>
            </a:r>
            <a:endParaRPr lang="es-ES" dirty="0" smtClean="0"/>
          </a:p>
        </p:txBody>
      </p:sp>
      <p:sp>
        <p:nvSpPr>
          <p:cNvPr id="70660" name="3 Marcador de número de diapositiva"/>
          <p:cNvSpPr>
            <a:spLocks noGrp="1"/>
          </p:cNvSpPr>
          <p:nvPr>
            <p:ph type="sldNum" sz="quarter" idx="5"/>
          </p:nvPr>
        </p:nvSpPr>
        <p:spPr>
          <a:noFill/>
        </p:spPr>
        <p:txBody>
          <a:bodyPr/>
          <a:lstStyle/>
          <a:p>
            <a:fld id="{9ABEDAFB-EFAF-404E-B4F9-6513BC9DD233}" type="slidenum">
              <a:rPr lang="es-ES_tradnl" smtClean="0"/>
              <a:pPr/>
              <a:t>24</a:t>
            </a:fld>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a:ln/>
        </p:spPr>
      </p:sp>
      <p:sp>
        <p:nvSpPr>
          <p:cNvPr id="71683" name="2 Marcador de notas"/>
          <p:cNvSpPr>
            <a:spLocks noGrp="1"/>
          </p:cNvSpPr>
          <p:nvPr>
            <p:ph type="body" idx="1"/>
          </p:nvPr>
        </p:nvSpPr>
        <p:spPr>
          <a:noFill/>
          <a:ln/>
        </p:spPr>
        <p:txBody>
          <a:bodyPr/>
          <a:lstStyle/>
          <a:p>
            <a:r>
              <a:rPr lang="es-ES" smtClean="0"/>
              <a:t>PARALELA: Se utiliza mucho en los sistemas basados en microprocesador como los microprocesadores donde números enteros de bits se transmiten al mismo tiempo, pero se necesitan muchos registros, cerrojos y conductores.</a:t>
            </a:r>
          </a:p>
          <a:p>
            <a:r>
              <a:rPr lang="es-ES" smtClean="0"/>
              <a:t>SERIE: Este sistema sólo utiliza una línea de transmisión y se utiliza cuando se transmiten datos a largas distancias, se transmite primero un bit de arranque en el nivel 0 luego se transmiten los siguientes 7 bits de datos, un bit de paridad para la detección de errores y finalmente 2 bits de parada en el nivel alto.</a:t>
            </a:r>
          </a:p>
        </p:txBody>
      </p:sp>
      <p:sp>
        <p:nvSpPr>
          <p:cNvPr id="71684" name="3 Marcador de número de diapositiva"/>
          <p:cNvSpPr>
            <a:spLocks noGrp="1"/>
          </p:cNvSpPr>
          <p:nvPr>
            <p:ph type="sldNum" sz="quarter" idx="5"/>
          </p:nvPr>
        </p:nvSpPr>
        <p:spPr>
          <a:noFill/>
        </p:spPr>
        <p:txBody>
          <a:bodyPr/>
          <a:lstStyle/>
          <a:p>
            <a:fld id="{5BB4E1C1-7331-4CDC-BBAB-75A8B9BCB6E3}" type="slidenum">
              <a:rPr lang="es-ES_tradnl" smtClean="0"/>
              <a:pPr/>
              <a:t>25</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a:ln/>
        </p:spPr>
      </p:sp>
      <p:sp>
        <p:nvSpPr>
          <p:cNvPr id="72707" name="2 Marcador de notas"/>
          <p:cNvSpPr>
            <a:spLocks noGrp="1"/>
          </p:cNvSpPr>
          <p:nvPr>
            <p:ph type="body" idx="1"/>
          </p:nvPr>
        </p:nvSpPr>
        <p:spPr>
          <a:noFill/>
          <a:ln/>
        </p:spPr>
        <p:txBody>
          <a:bodyPr/>
          <a:lstStyle/>
          <a:p>
            <a:r>
              <a:rPr lang="es-ES" smtClean="0"/>
              <a:t>Posibilidades: Directamente se tiran cables para establecer los canales de comunicación. Otra, que no podamos tirar los 4 cables, porque sean muy caros o porque sólo haya un único cable que comunique ambas partes, y será necesario llevar por</a:t>
            </a:r>
          </a:p>
          <a:p>
            <a:r>
              <a:rPr lang="es-ES" smtClean="0"/>
              <a:t>ese cable todas las comunicaciones</a:t>
            </a:r>
          </a:p>
        </p:txBody>
      </p:sp>
      <p:sp>
        <p:nvSpPr>
          <p:cNvPr id="72708" name="3 Marcador de número de diapositiva"/>
          <p:cNvSpPr>
            <a:spLocks noGrp="1"/>
          </p:cNvSpPr>
          <p:nvPr>
            <p:ph type="sldNum" sz="quarter" idx="5"/>
          </p:nvPr>
        </p:nvSpPr>
        <p:spPr>
          <a:noFill/>
        </p:spPr>
        <p:txBody>
          <a:bodyPr/>
          <a:lstStyle/>
          <a:p>
            <a:fld id="{BEC852CB-F1FC-42C6-A24A-BF8677D02992}" type="slidenum">
              <a:rPr lang="es-ES_tradnl" smtClean="0"/>
              <a:pPr/>
              <a:t>26</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a:ln/>
        </p:spPr>
      </p:sp>
      <p:sp>
        <p:nvSpPr>
          <p:cNvPr id="73731" name="2 Marcador de notas"/>
          <p:cNvSpPr>
            <a:spLocks noGrp="1"/>
          </p:cNvSpPr>
          <p:nvPr>
            <p:ph type="body" idx="1"/>
          </p:nvPr>
        </p:nvSpPr>
        <p:spPr>
          <a:noFill/>
          <a:ln/>
        </p:spPr>
        <p:txBody>
          <a:bodyPr/>
          <a:lstStyle/>
          <a:p>
            <a:r>
              <a:rPr lang="es-ES_tradnl" smtClean="0"/>
              <a:t>Un uso de los mux es el ahorro que se obtiene conectando un mux y un demux sobre un solo canal.</a:t>
            </a:r>
          </a:p>
          <a:p>
            <a:r>
              <a:rPr lang="es-ES_tradnl" smtClean="0"/>
              <a:t>En el caso de la figura nos ahorramos tener que invertir en una línea de comunicaciones por cada canal o conversación.</a:t>
            </a:r>
          </a:p>
        </p:txBody>
      </p:sp>
      <p:sp>
        <p:nvSpPr>
          <p:cNvPr id="73732" name="3 Marcador de número de diapositiva"/>
          <p:cNvSpPr>
            <a:spLocks noGrp="1"/>
          </p:cNvSpPr>
          <p:nvPr>
            <p:ph type="sldNum" sz="quarter" idx="5"/>
          </p:nvPr>
        </p:nvSpPr>
        <p:spPr>
          <a:noFill/>
        </p:spPr>
        <p:txBody>
          <a:bodyPr/>
          <a:lstStyle/>
          <a:p>
            <a:fld id="{D9FB5ABA-883E-4C17-AA5B-B807A3885B51}" type="slidenum">
              <a:rPr lang="es-ES_tradnl" smtClean="0"/>
              <a:pPr/>
              <a:t>28</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r>
              <a:rPr lang="en-US" dirty="0" smtClean="0"/>
              <a:t>El STM-1 (Synchronous Transport Module level-1) </a:t>
            </a:r>
            <a:r>
              <a:rPr lang="en-US" dirty="0" err="1" smtClean="0"/>
              <a:t>es</a:t>
            </a:r>
            <a:r>
              <a:rPr lang="en-US" dirty="0" smtClean="0"/>
              <a:t> </a:t>
            </a:r>
            <a:r>
              <a:rPr lang="en-US" dirty="0" err="1" smtClean="0"/>
              <a:t>una</a:t>
            </a:r>
            <a:r>
              <a:rPr lang="en-US" dirty="0" smtClean="0"/>
              <a:t> FO SDH ITU-T a 155.52 </a:t>
            </a:r>
            <a:r>
              <a:rPr lang="en-US" dirty="0" err="1" smtClean="0"/>
              <a:t>Mbit</a:t>
            </a:r>
            <a:r>
              <a:rPr lang="en-US" dirty="0" smtClean="0"/>
              <a:t>/s. </a:t>
            </a:r>
          </a:p>
          <a:p>
            <a:r>
              <a:rPr lang="es-ES" dirty="0" smtClean="0"/>
              <a:t>Un E1 equivale a 2048 kilobits/s en el vocabulario tecnológico convencional. Hoy contratar una trama E1 significa contratar el servicio de 30 líneas telefónicas digitales para nuestras comunicaciones</a:t>
            </a:r>
          </a:p>
        </p:txBody>
      </p:sp>
      <p:sp>
        <p:nvSpPr>
          <p:cNvPr id="74756" name="3 Marcador de número de diapositiva"/>
          <p:cNvSpPr>
            <a:spLocks noGrp="1"/>
          </p:cNvSpPr>
          <p:nvPr>
            <p:ph type="sldNum" sz="quarter" idx="5"/>
          </p:nvPr>
        </p:nvSpPr>
        <p:spPr>
          <a:noFill/>
        </p:spPr>
        <p:txBody>
          <a:bodyPr/>
          <a:lstStyle/>
          <a:p>
            <a:fld id="{FBE29EFF-EA07-4A7A-8493-9DF2429BA386}" type="slidenum">
              <a:rPr lang="es-ES_tradnl" smtClean="0"/>
              <a:pPr/>
              <a:t>29</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p:spPr>
        <p:txBody>
          <a:bodyPr/>
          <a:lstStyle/>
          <a:p>
            <a:r>
              <a:rPr lang="es-ES" dirty="0" smtClean="0"/>
              <a:t>74157: Cuatro </a:t>
            </a:r>
            <a:r>
              <a:rPr lang="es-ES" dirty="0" err="1" smtClean="0"/>
              <a:t>mux</a:t>
            </a:r>
            <a:r>
              <a:rPr lang="es-ES" dirty="0" smtClean="0"/>
              <a:t> de 2 a 1 con señal </a:t>
            </a:r>
            <a:r>
              <a:rPr lang="es-ES" dirty="0" err="1" smtClean="0"/>
              <a:t>strobe</a:t>
            </a:r>
            <a:endParaRPr lang="es-ES" dirty="0" smtClean="0"/>
          </a:p>
          <a:p>
            <a:r>
              <a:rPr lang="es-ES" dirty="0" smtClean="0"/>
              <a:t>74158: Cuatro </a:t>
            </a:r>
            <a:r>
              <a:rPr lang="es-ES" dirty="0" err="1" smtClean="0"/>
              <a:t>mux</a:t>
            </a:r>
            <a:r>
              <a:rPr lang="es-ES" dirty="0" smtClean="0"/>
              <a:t> de 2 a 1 con señal </a:t>
            </a:r>
            <a:r>
              <a:rPr lang="es-ES" dirty="0" err="1" smtClean="0"/>
              <a:t>strobe</a:t>
            </a:r>
            <a:r>
              <a:rPr lang="es-ES" dirty="0" smtClean="0"/>
              <a:t> salidas invertidas</a:t>
            </a:r>
          </a:p>
          <a:p>
            <a:r>
              <a:rPr lang="es-ES" dirty="0" smtClean="0"/>
              <a:t>74153: Dos </a:t>
            </a:r>
            <a:r>
              <a:rPr lang="es-ES" dirty="0" err="1" smtClean="0"/>
              <a:t>mux</a:t>
            </a:r>
            <a:r>
              <a:rPr lang="es-ES" dirty="0" smtClean="0"/>
              <a:t> de 4 a 1 con </a:t>
            </a:r>
            <a:r>
              <a:rPr lang="es-ES" dirty="0" err="1" smtClean="0"/>
              <a:t>strobe</a:t>
            </a:r>
            <a:endParaRPr lang="es-ES" dirty="0" smtClean="0"/>
          </a:p>
          <a:p>
            <a:r>
              <a:rPr lang="es-ES" u="sng" dirty="0" smtClean="0"/>
              <a:t>74151: Un </a:t>
            </a:r>
            <a:r>
              <a:rPr lang="es-ES" u="sng" dirty="0" err="1" smtClean="0"/>
              <a:t>mux</a:t>
            </a:r>
            <a:r>
              <a:rPr lang="es-ES" u="sng" dirty="0" smtClean="0"/>
              <a:t> de 8 a 1 (salida invertida y sin invertir), con </a:t>
            </a:r>
            <a:r>
              <a:rPr lang="es-ES" i="1" u="sng" dirty="0" err="1" smtClean="0"/>
              <a:t>strobe</a:t>
            </a:r>
            <a:r>
              <a:rPr lang="es-ES" u="sng" dirty="0" smtClean="0"/>
              <a:t> (que permite desactivar el </a:t>
            </a:r>
            <a:r>
              <a:rPr lang="es-ES" u="sng" dirty="0" err="1" smtClean="0"/>
              <a:t>mux</a:t>
            </a:r>
            <a:r>
              <a:rPr lang="es-ES" u="sng" dirty="0" smtClean="0"/>
              <a:t>)</a:t>
            </a:r>
          </a:p>
          <a:p>
            <a:r>
              <a:rPr lang="es-ES" dirty="0" smtClean="0"/>
              <a:t>74152: Un </a:t>
            </a:r>
            <a:r>
              <a:rPr lang="es-ES" dirty="0" err="1" smtClean="0"/>
              <a:t>mux</a:t>
            </a:r>
            <a:r>
              <a:rPr lang="es-ES" dirty="0" smtClean="0"/>
              <a:t> de 8 a 1 (salida invertida)</a:t>
            </a:r>
          </a:p>
          <a:p>
            <a:r>
              <a:rPr lang="es-ES" dirty="0" smtClean="0"/>
              <a:t>74150: Un </a:t>
            </a:r>
            <a:r>
              <a:rPr lang="es-ES" dirty="0" err="1" smtClean="0"/>
              <a:t>mux</a:t>
            </a:r>
            <a:r>
              <a:rPr lang="es-ES" dirty="0" smtClean="0"/>
              <a:t> de 16 a 1 con </a:t>
            </a:r>
            <a:r>
              <a:rPr lang="es-ES" i="1" dirty="0" err="1" smtClean="0"/>
              <a:t>strobe</a:t>
            </a:r>
            <a:endParaRPr lang="es-ES" i="1" dirty="0" smtClean="0"/>
          </a:p>
        </p:txBody>
      </p:sp>
      <p:sp>
        <p:nvSpPr>
          <p:cNvPr id="75780" name="3 Marcador de número de diapositiva"/>
          <p:cNvSpPr>
            <a:spLocks noGrp="1"/>
          </p:cNvSpPr>
          <p:nvPr>
            <p:ph type="sldNum" sz="quarter" idx="5"/>
          </p:nvPr>
        </p:nvSpPr>
        <p:spPr>
          <a:noFill/>
        </p:spPr>
        <p:txBody>
          <a:bodyPr/>
          <a:lstStyle/>
          <a:p>
            <a:fld id="{42A3F991-DCE8-4BEE-865D-58E9B6307AE2}" type="slidenum">
              <a:rPr lang="es-ES_tradnl" smtClean="0"/>
              <a:pPr/>
              <a:t>30</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ln/>
        </p:spPr>
      </p:sp>
      <p:sp>
        <p:nvSpPr>
          <p:cNvPr id="76803" name="2 Marcador de notas"/>
          <p:cNvSpPr>
            <a:spLocks noGrp="1"/>
          </p:cNvSpPr>
          <p:nvPr>
            <p:ph type="body" idx="1"/>
          </p:nvPr>
        </p:nvSpPr>
        <p:spPr>
          <a:noFill/>
          <a:ln/>
        </p:spPr>
        <p:txBody>
          <a:bodyPr/>
          <a:lstStyle/>
          <a:p>
            <a:endParaRPr lang="es-ES" smtClean="0"/>
          </a:p>
        </p:txBody>
      </p:sp>
      <p:sp>
        <p:nvSpPr>
          <p:cNvPr id="76804" name="3 Marcador de número de diapositiva"/>
          <p:cNvSpPr>
            <a:spLocks noGrp="1"/>
          </p:cNvSpPr>
          <p:nvPr>
            <p:ph type="sldNum" sz="quarter" idx="5"/>
          </p:nvPr>
        </p:nvSpPr>
        <p:spPr>
          <a:noFill/>
        </p:spPr>
        <p:txBody>
          <a:bodyPr/>
          <a:lstStyle/>
          <a:p>
            <a:fld id="{6A277AAC-3DCD-4D40-8C88-9B78A3A815DE}" type="slidenum">
              <a:rPr lang="es-ES_tradnl" smtClean="0"/>
              <a:pPr/>
              <a:t>31</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a:ln/>
        </p:spPr>
      </p:sp>
      <p:sp>
        <p:nvSpPr>
          <p:cNvPr id="77827" name="2 Marcador de notas"/>
          <p:cNvSpPr>
            <a:spLocks noGrp="1"/>
          </p:cNvSpPr>
          <p:nvPr>
            <p:ph type="body" idx="1"/>
          </p:nvPr>
        </p:nvSpPr>
        <p:spPr>
          <a:noFill/>
          <a:ln/>
        </p:spPr>
        <p:txBody>
          <a:bodyPr/>
          <a:lstStyle/>
          <a:p>
            <a:r>
              <a:rPr lang="es-ES" smtClean="0"/>
              <a:t>En estos sistemas, cuando existe más de una señal activa, la salida codifica la de mayor prioridad (generalmente correspondiente al valor decimal más alto).</a:t>
            </a:r>
          </a:p>
          <a:p>
            <a:r>
              <a:rPr lang="es-ES" smtClean="0"/>
              <a:t>La salida Gs indica un código disponible a la salida.</a:t>
            </a:r>
          </a:p>
        </p:txBody>
      </p:sp>
      <p:sp>
        <p:nvSpPr>
          <p:cNvPr id="77828" name="3 Marcador de número de diapositiva"/>
          <p:cNvSpPr>
            <a:spLocks noGrp="1"/>
          </p:cNvSpPr>
          <p:nvPr>
            <p:ph type="sldNum" sz="quarter" idx="5"/>
          </p:nvPr>
        </p:nvSpPr>
        <p:spPr>
          <a:noFill/>
        </p:spPr>
        <p:txBody>
          <a:bodyPr/>
          <a:lstStyle/>
          <a:p>
            <a:fld id="{71527C86-C5B4-4199-8F15-FF4A7AE5C36B}" type="slidenum">
              <a:rPr lang="es-ES_tradnl" smtClean="0"/>
              <a:pPr/>
              <a:t>33</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a:ln/>
        </p:spPr>
      </p:sp>
      <p:sp>
        <p:nvSpPr>
          <p:cNvPr id="78851" name="2 Marcador de notas"/>
          <p:cNvSpPr>
            <a:spLocks noGrp="1"/>
          </p:cNvSpPr>
          <p:nvPr>
            <p:ph type="body" idx="1"/>
          </p:nvPr>
        </p:nvSpPr>
        <p:spPr>
          <a:noFill/>
          <a:ln/>
        </p:spPr>
        <p:txBody>
          <a:bodyPr/>
          <a:lstStyle/>
          <a:p>
            <a:r>
              <a:rPr lang="es-ES" smtClean="0"/>
              <a:t>En BCD cada cifra que representa un dígito decimal (0, 1,...8 y 9) se representa con su equivalente binario en cuatro bits (cuarteto), Entre los códigos BCD más empleados están: el Natural, Aiken, Exceso 3, etc.</a:t>
            </a:r>
          </a:p>
        </p:txBody>
      </p:sp>
      <p:sp>
        <p:nvSpPr>
          <p:cNvPr id="78852" name="3 Marcador de número de diapositiva"/>
          <p:cNvSpPr>
            <a:spLocks noGrp="1"/>
          </p:cNvSpPr>
          <p:nvPr>
            <p:ph type="sldNum" sz="quarter" idx="5"/>
          </p:nvPr>
        </p:nvSpPr>
        <p:spPr>
          <a:noFill/>
        </p:spPr>
        <p:txBody>
          <a:bodyPr/>
          <a:lstStyle/>
          <a:p>
            <a:fld id="{BF8983B2-FEFA-4543-898F-0D8718CC5C69}" type="slidenum">
              <a:rPr lang="es-ES_tradnl" smtClean="0"/>
              <a:pPr/>
              <a:t>34</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EBD0AFCC-1C5B-4405-B2EA-F1051C21A0E3}" type="slidenum">
              <a:rPr lang="es-ES_tradnl" smtClean="0"/>
              <a:pPr/>
              <a:t>2</a:t>
            </a:fld>
            <a:endParaRPr lang="es-ES_tradnl"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a:ln/>
        </p:spPr>
      </p:sp>
      <p:sp>
        <p:nvSpPr>
          <p:cNvPr id="79875" name="2 Marcador de notas"/>
          <p:cNvSpPr>
            <a:spLocks noGrp="1"/>
          </p:cNvSpPr>
          <p:nvPr>
            <p:ph type="body" idx="1"/>
          </p:nvPr>
        </p:nvSpPr>
        <p:spPr>
          <a:noFill/>
          <a:ln/>
        </p:spPr>
        <p:txBody>
          <a:bodyPr/>
          <a:lstStyle/>
          <a:p>
            <a:r>
              <a:rPr lang="es-ES" smtClean="0"/>
              <a:t>El codificador 74148 es un </a:t>
            </a:r>
            <a:r>
              <a:rPr lang="es-ES" b="1" u="sng" smtClean="0"/>
              <a:t>codificador con prioridad </a:t>
            </a:r>
            <a:r>
              <a:rPr lang="es-ES" smtClean="0"/>
              <a:t>porque responde a una sola señal de entrada activa (la de mayor prioridad). De forma que en cada instante sólo se genera el código de salida de la entrada activa que tenga la máxima prioridad. En nuestro caso la mayor prioridad está dada por el peso del bit de entrada (I</a:t>
            </a:r>
            <a:r>
              <a:rPr lang="es-ES" baseline="-25000" smtClean="0"/>
              <a:t>i</a:t>
            </a:r>
            <a:r>
              <a:rPr lang="es-ES" smtClean="0"/>
              <a:t>). Por tanto, en la salida del codificador aparecerá el código del mayor número Ii tal que esté activado (nivel bajo). </a:t>
            </a:r>
          </a:p>
          <a:p>
            <a:r>
              <a:rPr lang="es-ES" smtClean="0"/>
              <a:t>La </a:t>
            </a:r>
            <a:r>
              <a:rPr lang="es-ES" b="1" smtClean="0"/>
              <a:t>EI</a:t>
            </a:r>
            <a:r>
              <a:rPr lang="es-ES" smtClean="0"/>
              <a:t> (negada) es la señal ENABLE, las </a:t>
            </a:r>
            <a:r>
              <a:rPr lang="es-ES" b="1" smtClean="0"/>
              <a:t>I</a:t>
            </a:r>
            <a:r>
              <a:rPr lang="es-ES" b="1" baseline="-25000" smtClean="0"/>
              <a:t>i</a:t>
            </a:r>
            <a:r>
              <a:rPr lang="es-ES" smtClean="0"/>
              <a:t> (negadas) entradas, las </a:t>
            </a:r>
            <a:r>
              <a:rPr lang="es-ES" b="1" smtClean="0"/>
              <a:t>A</a:t>
            </a:r>
            <a:r>
              <a:rPr lang="es-ES" b="1" baseline="-25000" smtClean="0"/>
              <a:t>i</a:t>
            </a:r>
            <a:r>
              <a:rPr lang="es-ES" smtClean="0"/>
              <a:t> (negadas) salidas,la </a:t>
            </a:r>
            <a:r>
              <a:rPr lang="es-ES" b="1" smtClean="0"/>
              <a:t>EO</a:t>
            </a:r>
            <a:r>
              <a:rPr lang="es-ES" smtClean="0"/>
              <a:t> (negada) salida para habilitar otro decodificador de más baja prioridad (nivel bajo) y </a:t>
            </a:r>
            <a:r>
              <a:rPr lang="es-ES" b="1" smtClean="0"/>
              <a:t>GS</a:t>
            </a:r>
            <a:r>
              <a:rPr lang="es-ES" smtClean="0"/>
              <a:t> (negada) es 0 cuando el dispositivo está habilitado y una o más de sus entradas está activa</a:t>
            </a:r>
          </a:p>
          <a:p>
            <a:endParaRPr lang="es-ES" smtClean="0"/>
          </a:p>
        </p:txBody>
      </p:sp>
      <p:sp>
        <p:nvSpPr>
          <p:cNvPr id="79876" name="3 Marcador de número de diapositiva"/>
          <p:cNvSpPr>
            <a:spLocks noGrp="1"/>
          </p:cNvSpPr>
          <p:nvPr>
            <p:ph type="sldNum" sz="quarter" idx="5"/>
          </p:nvPr>
        </p:nvSpPr>
        <p:spPr>
          <a:noFill/>
        </p:spPr>
        <p:txBody>
          <a:bodyPr/>
          <a:lstStyle/>
          <a:p>
            <a:fld id="{5A504A4B-7810-4F28-BAA3-3948C09540DB}" type="slidenum">
              <a:rPr lang="es-ES_tradnl" smtClean="0"/>
              <a:pPr/>
              <a:t>36</a:t>
            </a:fld>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ln/>
        </p:spPr>
        <p:txBody>
          <a:bodyPr/>
          <a:lstStyle/>
          <a:p>
            <a:r>
              <a:rPr lang="es-ES" smtClean="0"/>
              <a:t>N puede ser cualquier entero y M es un entero menor o igual a 2</a:t>
            </a:r>
            <a:r>
              <a:rPr lang="es-ES" baseline="30000" smtClean="0"/>
              <a:t>N</a:t>
            </a:r>
            <a:endParaRPr lang="es-ES" smtClean="0"/>
          </a:p>
        </p:txBody>
      </p:sp>
      <p:sp>
        <p:nvSpPr>
          <p:cNvPr id="80900" name="3 Marcador de número de diapositiva"/>
          <p:cNvSpPr>
            <a:spLocks noGrp="1"/>
          </p:cNvSpPr>
          <p:nvPr>
            <p:ph type="sldNum" sz="quarter" idx="5"/>
          </p:nvPr>
        </p:nvSpPr>
        <p:spPr>
          <a:noFill/>
        </p:spPr>
        <p:txBody>
          <a:bodyPr/>
          <a:lstStyle/>
          <a:p>
            <a:fld id="{FB8DD104-85A4-434B-92AE-96AB54CDC371}" type="slidenum">
              <a:rPr lang="es-ES_tradnl" smtClean="0"/>
              <a:pPr/>
              <a:t>37</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a:ln/>
        </p:spPr>
      </p:sp>
      <p:sp>
        <p:nvSpPr>
          <p:cNvPr id="81923" name="2 Marcador de notas"/>
          <p:cNvSpPr>
            <a:spLocks noGrp="1"/>
          </p:cNvSpPr>
          <p:nvPr>
            <p:ph type="body" idx="1"/>
          </p:nvPr>
        </p:nvSpPr>
        <p:spPr>
          <a:noFill/>
          <a:ln/>
        </p:spPr>
        <p:txBody>
          <a:bodyPr/>
          <a:lstStyle/>
          <a:p>
            <a:r>
              <a:rPr lang="es-ES" smtClean="0"/>
              <a:t>Este decodificador, que se encuentra integrado en el circuito TTL 7441, funciona con lógica negativa de salida y no viene provisto de entrada de habilitación. Cualquier combinación de entrada invalida da lugar a ninguna activación a la salida.</a:t>
            </a:r>
          </a:p>
        </p:txBody>
      </p:sp>
      <p:sp>
        <p:nvSpPr>
          <p:cNvPr id="81924" name="3 Marcador de número de diapositiva"/>
          <p:cNvSpPr>
            <a:spLocks noGrp="1"/>
          </p:cNvSpPr>
          <p:nvPr>
            <p:ph type="sldNum" sz="quarter" idx="5"/>
          </p:nvPr>
        </p:nvSpPr>
        <p:spPr>
          <a:noFill/>
        </p:spPr>
        <p:txBody>
          <a:bodyPr/>
          <a:lstStyle/>
          <a:p>
            <a:fld id="{939A7F25-B517-436E-915F-18F2C2E4847A}" type="slidenum">
              <a:rPr lang="es-ES_tradnl" smtClean="0"/>
              <a:pPr/>
              <a:t>41</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a:ln/>
        </p:spPr>
      </p:sp>
      <p:sp>
        <p:nvSpPr>
          <p:cNvPr id="82947" name="2 Marcador de notas"/>
          <p:cNvSpPr>
            <a:spLocks noGrp="1"/>
          </p:cNvSpPr>
          <p:nvPr>
            <p:ph type="body" idx="1"/>
          </p:nvPr>
        </p:nvSpPr>
        <p:spPr>
          <a:noFill/>
          <a:ln/>
        </p:spPr>
        <p:txBody>
          <a:bodyPr/>
          <a:lstStyle/>
          <a:p>
            <a:r>
              <a:rPr lang="es-ES" smtClean="0"/>
              <a:t>Aunque externamente su forma difiere considerablemente de un diodo LED (diodos emisores de luz) típico, internamente están constituidos por una serie de diodos LED con unas determinadas conexiones internas, estratégicamente ubicados de tal forma que forme un número 8.</a:t>
            </a:r>
          </a:p>
          <a:p>
            <a:r>
              <a:rPr lang="es-ES" smtClean="0"/>
              <a:t>A cada uno de los segmentos que forman el display se les denomina a, b, c, d, e, f y g y están ensamblados de forma que se permita activar cada segmento por separado consiguiendo formar cualquier dígito numérico. A continuación se muestran algunos ejemplos:</a:t>
            </a:r>
          </a:p>
          <a:p>
            <a:r>
              <a:rPr lang="es-ES" smtClean="0"/>
              <a:t>Si se activan o encienden todos los segmentos se forma el número "8".</a:t>
            </a:r>
          </a:p>
          <a:p>
            <a:r>
              <a:rPr lang="es-ES" smtClean="0"/>
              <a:t>Si se activan sólo los segmentos: "a, b, c, d, e, f," se forma el número "0".</a:t>
            </a:r>
          </a:p>
          <a:p>
            <a:r>
              <a:rPr lang="es-ES" smtClean="0"/>
              <a:t>Si se activan sólo los segmentos: "a, b, g, e, d," se forma el número "2".</a:t>
            </a:r>
          </a:p>
          <a:p>
            <a:r>
              <a:rPr lang="es-ES" smtClean="0"/>
              <a:t>Si se activan sólo los segmentos: "b, c, f, g," se forma el número "4".</a:t>
            </a:r>
          </a:p>
          <a:p>
            <a:r>
              <a:rPr lang="es-ES" smtClean="0"/>
              <a:t>Muchas veces aparece un octavo segmento denominado p.d. (punto decimal).</a:t>
            </a:r>
          </a:p>
          <a:p>
            <a:endParaRPr lang="es-ES" smtClean="0"/>
          </a:p>
        </p:txBody>
      </p:sp>
      <p:sp>
        <p:nvSpPr>
          <p:cNvPr id="82948" name="3 Marcador de número de diapositiva"/>
          <p:cNvSpPr>
            <a:spLocks noGrp="1"/>
          </p:cNvSpPr>
          <p:nvPr>
            <p:ph type="sldNum" sz="quarter" idx="5"/>
          </p:nvPr>
        </p:nvSpPr>
        <p:spPr>
          <a:noFill/>
        </p:spPr>
        <p:txBody>
          <a:bodyPr/>
          <a:lstStyle/>
          <a:p>
            <a:fld id="{635EF4AC-587E-4A85-876C-1A5173328BB8}" type="slidenum">
              <a:rPr lang="es-ES_tradnl" smtClean="0"/>
              <a:pPr/>
              <a:t>42</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a:ln/>
        </p:spPr>
      </p:sp>
      <p:sp>
        <p:nvSpPr>
          <p:cNvPr id="83971" name="2 Marcador de notas"/>
          <p:cNvSpPr>
            <a:spLocks noGrp="1"/>
          </p:cNvSpPr>
          <p:nvPr>
            <p:ph type="body" idx="1"/>
          </p:nvPr>
        </p:nvSpPr>
        <p:spPr>
          <a:noFill/>
          <a:ln/>
        </p:spPr>
        <p:txBody>
          <a:bodyPr/>
          <a:lstStyle/>
          <a:p>
            <a:r>
              <a:rPr lang="es-ES" smtClean="0"/>
              <a:t>Ejemplo: Supongamos que queremos mostrar el numero 5. Sabemos que 5 en BCD es 0101. Debemos aplicar este valor en los pines de entrada. Al hacerlo, el integrado enciende todos los segmentos, salvo "b" y "e" para mostrar el número 5.</a:t>
            </a:r>
          </a:p>
        </p:txBody>
      </p:sp>
      <p:sp>
        <p:nvSpPr>
          <p:cNvPr id="83972" name="3 Marcador de número de diapositiva"/>
          <p:cNvSpPr>
            <a:spLocks noGrp="1"/>
          </p:cNvSpPr>
          <p:nvPr>
            <p:ph type="sldNum" sz="quarter" idx="5"/>
          </p:nvPr>
        </p:nvSpPr>
        <p:spPr>
          <a:noFill/>
        </p:spPr>
        <p:txBody>
          <a:bodyPr/>
          <a:lstStyle/>
          <a:p>
            <a:fld id="{0647E0F1-CA67-41D3-AD1C-C78D789EB495}" type="slidenum">
              <a:rPr lang="es-ES_tradnl" smtClean="0"/>
              <a:pPr/>
              <a:t>43</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a:ln/>
        </p:spPr>
      </p:sp>
      <p:sp>
        <p:nvSpPr>
          <p:cNvPr id="84995" name="2 Marcador de notas"/>
          <p:cNvSpPr>
            <a:spLocks noGrp="1"/>
          </p:cNvSpPr>
          <p:nvPr>
            <p:ph type="body" idx="1"/>
          </p:nvPr>
        </p:nvSpPr>
        <p:spPr>
          <a:noFill/>
          <a:ln/>
        </p:spPr>
        <p:txBody>
          <a:bodyPr/>
          <a:lstStyle/>
          <a:p>
            <a:r>
              <a:rPr lang="es-ES" dirty="0" smtClean="0"/>
              <a:t>Adicionalmente a la decodificación BCD a 7 segmentos los 7477 poseen 3 funciones para el manejo de sistemas de visualización:</a:t>
            </a:r>
          </a:p>
          <a:p>
            <a:endParaRPr lang="es-ES" dirty="0" smtClean="0"/>
          </a:p>
          <a:p>
            <a:r>
              <a:rPr lang="es-ES" b="1" dirty="0" smtClean="0"/>
              <a:t>LT </a:t>
            </a:r>
            <a:r>
              <a:rPr lang="es-ES" dirty="0" smtClean="0"/>
              <a:t>: </a:t>
            </a:r>
            <a:r>
              <a:rPr lang="es-ES" dirty="0" err="1" smtClean="0"/>
              <a:t>Lamp</a:t>
            </a:r>
            <a:r>
              <a:rPr lang="es-ES" dirty="0" smtClean="0"/>
              <a:t> Test. Al activar ésta entrada todos los segmentos se activan mostrando un 8. Es una entrada de comprobación.</a:t>
            </a:r>
          </a:p>
          <a:p>
            <a:r>
              <a:rPr lang="es-ES" b="1" dirty="0" smtClean="0"/>
              <a:t>RBI</a:t>
            </a:r>
            <a:r>
              <a:rPr lang="es-ES" dirty="0" smtClean="0"/>
              <a:t> : </a:t>
            </a:r>
            <a:r>
              <a:rPr lang="es-ES" dirty="0" err="1" smtClean="0"/>
              <a:t>Ripple</a:t>
            </a:r>
            <a:r>
              <a:rPr lang="es-ES" dirty="0" smtClean="0"/>
              <a:t> </a:t>
            </a:r>
            <a:r>
              <a:rPr lang="es-ES" dirty="0" err="1" smtClean="0"/>
              <a:t>Blanking</a:t>
            </a:r>
            <a:r>
              <a:rPr lang="es-ES" dirty="0" smtClean="0"/>
              <a:t> Input. Permite el borrado de los "0" a la izquierda de la cifra más significativa a través de conexiones en cascada.  Esto es, cuando está activa y la entrada BCD es “0000” no se muestra un cero.</a:t>
            </a:r>
          </a:p>
          <a:p>
            <a:r>
              <a:rPr lang="es-ES" b="1" dirty="0" smtClean="0"/>
              <a:t>BI/RBO</a:t>
            </a:r>
            <a:r>
              <a:rPr lang="es-ES" dirty="0" smtClean="0"/>
              <a:t>: Puede actuar como entrada o salida. Como entrada, si está activa desactiva todos los segmentos sea cual sea la entrada BCD. Como salida se utiliza en combinación con RBI. Cuando RBI=0 y la entrada BCD es “0000” entonces RBO=0.</a:t>
            </a:r>
          </a:p>
          <a:p>
            <a:endParaRPr lang="es-ES" dirty="0" smtClean="0"/>
          </a:p>
          <a:p>
            <a:r>
              <a:rPr lang="es-ES" dirty="0" smtClean="0"/>
              <a:t> </a:t>
            </a:r>
          </a:p>
        </p:txBody>
      </p:sp>
      <p:sp>
        <p:nvSpPr>
          <p:cNvPr id="84996" name="3 Marcador de número de diapositiva"/>
          <p:cNvSpPr>
            <a:spLocks noGrp="1"/>
          </p:cNvSpPr>
          <p:nvPr>
            <p:ph type="sldNum" sz="quarter" idx="5"/>
          </p:nvPr>
        </p:nvSpPr>
        <p:spPr>
          <a:noFill/>
        </p:spPr>
        <p:txBody>
          <a:bodyPr/>
          <a:lstStyle/>
          <a:p>
            <a:fld id="{3B7C7480-5914-434F-B6AD-5B5F7828B12C}" type="slidenum">
              <a:rPr lang="es-ES_tradnl" smtClean="0"/>
              <a:pPr/>
              <a:t>44</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a:ln/>
        </p:spPr>
      </p:sp>
      <p:sp>
        <p:nvSpPr>
          <p:cNvPr id="86019" name="2 Marcador de notas"/>
          <p:cNvSpPr>
            <a:spLocks noGrp="1"/>
          </p:cNvSpPr>
          <p:nvPr>
            <p:ph type="body" idx="1"/>
          </p:nvPr>
        </p:nvSpPr>
        <p:spPr>
          <a:noFill/>
          <a:ln/>
        </p:spPr>
        <p:txBody>
          <a:bodyPr/>
          <a:lstStyle/>
          <a:p>
            <a:r>
              <a:rPr lang="es-ES" b="1" smtClean="0"/>
              <a:t>LT </a:t>
            </a:r>
            <a:r>
              <a:rPr lang="es-ES" smtClean="0"/>
              <a:t>: Lamp Test. Al activar ésta entrada todos los segmentos se activan mostrando un 8. Es una entrada de comprobación.</a:t>
            </a:r>
          </a:p>
          <a:p>
            <a:r>
              <a:rPr lang="es-ES" b="1" smtClean="0"/>
              <a:t>RBI</a:t>
            </a:r>
            <a:r>
              <a:rPr lang="es-ES" smtClean="0"/>
              <a:t> : Ripple Blanking Input. Permite el borrado de los "0" a la izquierda de la cifra más significativa a través de conexiones en cascada.  Esto es, cuando está activa y la entrada BCD es “0000” no se muestra un cero.</a:t>
            </a:r>
          </a:p>
          <a:p>
            <a:r>
              <a:rPr lang="es-ES" b="1" smtClean="0"/>
              <a:t>BI/RBO</a:t>
            </a:r>
            <a:r>
              <a:rPr lang="es-ES" smtClean="0"/>
              <a:t>: Puede actuar como entrada o salida. Como entrada, si está activa desactiva todos los segmentos sea cual sea la entrada BCD. Como salida se utiliza en combinación con RBI. Cuando RBI=0 y la entrada BCD es “0000” entonces RBO=0.</a:t>
            </a:r>
          </a:p>
          <a:p>
            <a:endParaRPr lang="es-ES" smtClean="0"/>
          </a:p>
          <a:p>
            <a:endParaRPr lang="es-ES" smtClean="0"/>
          </a:p>
          <a:p>
            <a:endParaRPr lang="es-ES" smtClean="0"/>
          </a:p>
        </p:txBody>
      </p:sp>
      <p:sp>
        <p:nvSpPr>
          <p:cNvPr id="86020" name="3 Marcador de número de diapositiva"/>
          <p:cNvSpPr>
            <a:spLocks noGrp="1"/>
          </p:cNvSpPr>
          <p:nvPr>
            <p:ph type="sldNum" sz="quarter" idx="5"/>
          </p:nvPr>
        </p:nvSpPr>
        <p:spPr>
          <a:noFill/>
        </p:spPr>
        <p:txBody>
          <a:bodyPr/>
          <a:lstStyle/>
          <a:p>
            <a:fld id="{D733BC65-6556-41A0-8DA6-A6BA6553690F}" type="slidenum">
              <a:rPr lang="es-ES_tradnl" smtClean="0"/>
              <a:pPr/>
              <a:t>45</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a:ln/>
        </p:spPr>
      </p:sp>
      <p:sp>
        <p:nvSpPr>
          <p:cNvPr id="87043" name="2 Marcador de notas"/>
          <p:cNvSpPr>
            <a:spLocks noGrp="1"/>
          </p:cNvSpPr>
          <p:nvPr>
            <p:ph type="body" idx="1"/>
          </p:nvPr>
        </p:nvSpPr>
        <p:spPr>
          <a:noFill/>
          <a:ln/>
        </p:spPr>
        <p:txBody>
          <a:bodyPr/>
          <a:lstStyle/>
          <a:p>
            <a:r>
              <a:rPr lang="es-ES_tradnl" smtClean="0"/>
              <a:t>El decodificador requiere 3 líneas de dirección (A0 a A2) para seleccionar uno de los chips mientras 7 líneas de dirección (A3 a A9) seleccionan la localización correcta de la posición de memoria en el chip seleccionado.</a:t>
            </a:r>
          </a:p>
          <a:p>
            <a:r>
              <a:rPr lang="es-ES_tradnl" smtClean="0"/>
              <a:t>Una vez localizada la posición de memoria la información es volcada al "Data Bus" para el uso del microprocesador.</a:t>
            </a:r>
          </a:p>
        </p:txBody>
      </p:sp>
      <p:sp>
        <p:nvSpPr>
          <p:cNvPr id="87044" name="3 Marcador de número de diapositiva"/>
          <p:cNvSpPr>
            <a:spLocks noGrp="1"/>
          </p:cNvSpPr>
          <p:nvPr>
            <p:ph type="sldNum" sz="quarter" idx="5"/>
          </p:nvPr>
        </p:nvSpPr>
        <p:spPr>
          <a:noFill/>
        </p:spPr>
        <p:txBody>
          <a:bodyPr/>
          <a:lstStyle/>
          <a:p>
            <a:fld id="{4C56DCED-7921-40C0-820E-E0F3D13462DF}" type="slidenum">
              <a:rPr lang="es-ES_tradnl" smtClean="0"/>
              <a:pPr/>
              <a:t>46</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a:ln/>
        </p:spPr>
      </p:sp>
      <p:sp>
        <p:nvSpPr>
          <p:cNvPr id="88067" name="2 Marcador de notas"/>
          <p:cNvSpPr>
            <a:spLocks noGrp="1"/>
          </p:cNvSpPr>
          <p:nvPr>
            <p:ph type="body" idx="1"/>
          </p:nvPr>
        </p:nvSpPr>
        <p:spPr>
          <a:noFill/>
          <a:ln/>
        </p:spPr>
        <p:txBody>
          <a:bodyPr/>
          <a:lstStyle/>
          <a:p>
            <a:r>
              <a:rPr lang="es-ES" smtClean="0"/>
              <a:t>En la </a:t>
            </a:r>
            <a:r>
              <a:rPr lang="es-ES" i="1" smtClean="0"/>
              <a:t>figura</a:t>
            </a:r>
            <a:r>
              <a:rPr lang="es-ES" smtClean="0"/>
              <a:t>, se puede observar el esquema de un comparador de 4 bits. La función que realiza el comparador anterior se puede observar en la tabla de verdad</a:t>
            </a:r>
            <a:endParaRPr lang="es-ES" i="1" smtClean="0"/>
          </a:p>
        </p:txBody>
      </p:sp>
      <p:sp>
        <p:nvSpPr>
          <p:cNvPr id="88068" name="3 Marcador de número de diapositiva"/>
          <p:cNvSpPr>
            <a:spLocks noGrp="1"/>
          </p:cNvSpPr>
          <p:nvPr>
            <p:ph type="sldNum" sz="quarter" idx="5"/>
          </p:nvPr>
        </p:nvSpPr>
        <p:spPr>
          <a:noFill/>
        </p:spPr>
        <p:txBody>
          <a:bodyPr/>
          <a:lstStyle/>
          <a:p>
            <a:fld id="{C9BF29AC-63F6-4BCC-9E57-097A78BFFD63}" type="slidenum">
              <a:rPr lang="es-ES_tradnl" smtClean="0"/>
              <a:pPr/>
              <a:t>47</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a:ln/>
        </p:spPr>
      </p:sp>
      <p:sp>
        <p:nvSpPr>
          <p:cNvPr id="89091" name="2 Marcador de notas"/>
          <p:cNvSpPr>
            <a:spLocks noGrp="1"/>
          </p:cNvSpPr>
          <p:nvPr>
            <p:ph type="body" idx="1"/>
          </p:nvPr>
        </p:nvSpPr>
        <p:spPr>
          <a:noFill/>
          <a:ln/>
        </p:spPr>
        <p:txBody>
          <a:bodyPr/>
          <a:lstStyle/>
          <a:p>
            <a:r>
              <a:rPr lang="es-ES" smtClean="0"/>
              <a:t>El generador de paridad es un sistema combinacional que permite generar el bit de paridad de una palabra de código. La información se transmite y el comprobador de paridad recepciona la información con el fin de validarla</a:t>
            </a:r>
          </a:p>
        </p:txBody>
      </p:sp>
      <p:sp>
        <p:nvSpPr>
          <p:cNvPr id="89092" name="3 Marcador de número de diapositiva"/>
          <p:cNvSpPr>
            <a:spLocks noGrp="1"/>
          </p:cNvSpPr>
          <p:nvPr>
            <p:ph type="sldNum" sz="quarter" idx="5"/>
          </p:nvPr>
        </p:nvSpPr>
        <p:spPr>
          <a:noFill/>
        </p:spPr>
        <p:txBody>
          <a:bodyPr/>
          <a:lstStyle/>
          <a:p>
            <a:fld id="{E09D69E9-B30A-4F58-A76B-2B411628B2E0}" type="slidenum">
              <a:rPr lang="es-ES_tradnl" smtClean="0"/>
              <a:pPr/>
              <a:t>50</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a:ln/>
        </p:spPr>
      </p:sp>
      <p:sp>
        <p:nvSpPr>
          <p:cNvPr id="62467" name="2 Marcador de notas"/>
          <p:cNvSpPr>
            <a:spLocks noGrp="1"/>
          </p:cNvSpPr>
          <p:nvPr>
            <p:ph type="body" idx="1"/>
          </p:nvPr>
        </p:nvSpPr>
        <p:spPr>
          <a:noFill/>
          <a:ln/>
        </p:spPr>
        <p:txBody>
          <a:bodyPr/>
          <a:lstStyle/>
          <a:p>
            <a:r>
              <a:rPr lang="es-ES" smtClean="0"/>
              <a:t>TV=Tabla de verdad</a:t>
            </a:r>
          </a:p>
        </p:txBody>
      </p:sp>
      <p:sp>
        <p:nvSpPr>
          <p:cNvPr id="62468" name="3 Marcador de número de diapositiva"/>
          <p:cNvSpPr>
            <a:spLocks noGrp="1"/>
          </p:cNvSpPr>
          <p:nvPr>
            <p:ph type="sldNum" sz="quarter" idx="5"/>
          </p:nvPr>
        </p:nvSpPr>
        <p:spPr>
          <a:noFill/>
        </p:spPr>
        <p:txBody>
          <a:bodyPr/>
          <a:lstStyle/>
          <a:p>
            <a:fld id="{6514ED23-CBCE-431E-9735-C5F2B86395F3}" type="slidenum">
              <a:rPr lang="es-ES_tradnl" smtClean="0"/>
              <a:pPr/>
              <a:t>3</a:t>
            </a:fld>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a:ln/>
        </p:spPr>
      </p:sp>
      <p:sp>
        <p:nvSpPr>
          <p:cNvPr id="90115" name="2 Marcador de notas"/>
          <p:cNvSpPr>
            <a:spLocks noGrp="1"/>
          </p:cNvSpPr>
          <p:nvPr>
            <p:ph type="body" idx="1"/>
          </p:nvPr>
        </p:nvSpPr>
        <p:spPr>
          <a:noFill/>
          <a:ln/>
        </p:spPr>
        <p:txBody>
          <a:bodyPr/>
          <a:lstStyle/>
          <a:p>
            <a:r>
              <a:rPr lang="es-ES" b="1" smtClean="0"/>
              <a:t>Código de paridad par</a:t>
            </a:r>
          </a:p>
          <a:p>
            <a:r>
              <a:rPr lang="es-ES" smtClean="0"/>
              <a:t>Cuando se utiliza paridad par, el bit de paridad se establece en 1 si el número de unos en un conjunto dado de bits (no incluyendo el bit de paridad) es impar. De esta forma al agregar el bit de paridad el número de unos será par. El bit de paridad será un 0 si el número total de 1 a transmitir es par.</a:t>
            </a:r>
          </a:p>
        </p:txBody>
      </p:sp>
      <p:sp>
        <p:nvSpPr>
          <p:cNvPr id="90116" name="3 Marcador de número de diapositiva"/>
          <p:cNvSpPr>
            <a:spLocks noGrp="1"/>
          </p:cNvSpPr>
          <p:nvPr>
            <p:ph type="sldNum" sz="quarter" idx="5"/>
          </p:nvPr>
        </p:nvSpPr>
        <p:spPr>
          <a:noFill/>
        </p:spPr>
        <p:txBody>
          <a:bodyPr/>
          <a:lstStyle/>
          <a:p>
            <a:fld id="{AC834516-FDD3-441D-8D0B-C23C300EE857}" type="slidenum">
              <a:rPr lang="es-ES_tradnl" smtClean="0"/>
              <a:pPr/>
              <a:t>51</a:t>
            </a:fld>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a:ln/>
        </p:spPr>
      </p:sp>
      <p:sp>
        <p:nvSpPr>
          <p:cNvPr id="91139" name="2 Marcador de notas"/>
          <p:cNvSpPr>
            <a:spLocks noGrp="1"/>
          </p:cNvSpPr>
          <p:nvPr>
            <p:ph type="body" idx="1"/>
          </p:nvPr>
        </p:nvSpPr>
        <p:spPr>
          <a:noFill/>
          <a:ln/>
        </p:spPr>
        <p:txBody>
          <a:bodyPr/>
          <a:lstStyle/>
          <a:p>
            <a:r>
              <a:rPr lang="es-ES" dirty="0" smtClean="0"/>
              <a:t>Para calcular la paridad recibida tendremos que evaluar </a:t>
            </a:r>
            <a:r>
              <a:rPr lang="es-ES" dirty="0" err="1" smtClean="0"/>
              <a:t>x⊕y⊕z</a:t>
            </a:r>
            <a:r>
              <a:rPr lang="es-ES" dirty="0" smtClean="0"/>
              <a:t>. Si coincide con el bit de paridad (P), entonces la salida es cero (</a:t>
            </a:r>
            <a:r>
              <a:rPr lang="es-ES" smtClean="0"/>
              <a:t>no hay error </a:t>
            </a:r>
            <a:r>
              <a:rPr lang="es-ES" dirty="0" smtClean="0"/>
              <a:t>en la transmisión). En caso contrario la salida debería ser uno (error). Luego, la comprobación de paridad (C) será:</a:t>
            </a:r>
          </a:p>
          <a:p>
            <a:r>
              <a:rPr lang="es-ES" dirty="0" smtClean="0"/>
              <a:t> 		C=(</a:t>
            </a:r>
            <a:r>
              <a:rPr lang="es-ES" dirty="0" err="1" smtClean="0"/>
              <a:t>x⊕y⊕z</a:t>
            </a:r>
            <a:r>
              <a:rPr lang="es-ES" dirty="0" smtClean="0"/>
              <a:t>)⊕P = (</a:t>
            </a:r>
            <a:r>
              <a:rPr lang="es-ES" dirty="0" err="1" smtClean="0"/>
              <a:t>x⊕y</a:t>
            </a:r>
            <a:r>
              <a:rPr lang="es-ES" dirty="0" smtClean="0"/>
              <a:t>)⊕(</a:t>
            </a:r>
            <a:r>
              <a:rPr lang="es-ES" dirty="0" err="1" smtClean="0"/>
              <a:t>z⊕P</a:t>
            </a:r>
            <a:r>
              <a:rPr lang="es-ES" dirty="0" smtClean="0"/>
              <a:t>)</a:t>
            </a:r>
          </a:p>
          <a:p>
            <a:endParaRPr lang="es-ES" dirty="0" smtClean="0"/>
          </a:p>
          <a:p>
            <a:endParaRPr lang="es-ES" dirty="0" smtClean="0"/>
          </a:p>
        </p:txBody>
      </p:sp>
      <p:sp>
        <p:nvSpPr>
          <p:cNvPr id="91140" name="3 Marcador de número de diapositiva"/>
          <p:cNvSpPr>
            <a:spLocks noGrp="1"/>
          </p:cNvSpPr>
          <p:nvPr>
            <p:ph type="sldNum" sz="quarter" idx="5"/>
          </p:nvPr>
        </p:nvSpPr>
        <p:spPr>
          <a:noFill/>
        </p:spPr>
        <p:txBody>
          <a:bodyPr/>
          <a:lstStyle/>
          <a:p>
            <a:fld id="{517C0C4B-C802-4FAA-85E9-81C221835647}" type="slidenum">
              <a:rPr lang="es-ES_tradnl" smtClean="0"/>
              <a:pPr/>
              <a:t>52</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a:ln/>
        </p:spPr>
      </p:sp>
      <p:sp>
        <p:nvSpPr>
          <p:cNvPr id="92163" name="2 Marcador de notas"/>
          <p:cNvSpPr>
            <a:spLocks noGrp="1"/>
          </p:cNvSpPr>
          <p:nvPr>
            <p:ph type="body" idx="1"/>
          </p:nvPr>
        </p:nvSpPr>
        <p:spPr>
          <a:noFill/>
          <a:ln/>
        </p:spPr>
        <p:txBody>
          <a:bodyPr/>
          <a:lstStyle/>
          <a:p>
            <a:r>
              <a:rPr lang="es-ES" b="1" dirty="0" smtClean="0"/>
              <a:t>Código de paridad par</a:t>
            </a:r>
          </a:p>
          <a:p>
            <a:r>
              <a:rPr lang="es-ES" dirty="0" smtClean="0"/>
              <a:t>El bit de paridad será un 0 si el número total de 1 a transmitir es par</a:t>
            </a:r>
            <a:r>
              <a:rPr lang="es-ES" dirty="0" smtClean="0"/>
              <a:t>. Lo contrario, o sea “0” si </a:t>
            </a:r>
            <a:r>
              <a:rPr lang="es-ES" smtClean="0"/>
              <a:t>es impar.</a:t>
            </a:r>
            <a:endParaRPr lang="es-ES" dirty="0" smtClean="0"/>
          </a:p>
          <a:p>
            <a:r>
              <a:rPr lang="es-ES" b="1" dirty="0" smtClean="0"/>
              <a:t>Código de paridad impar</a:t>
            </a:r>
          </a:p>
          <a:p>
            <a:r>
              <a:rPr lang="es-ES" dirty="0" smtClean="0"/>
              <a:t>El bit de paridad será un 1 si el número total de 1 a transmitir es par.</a:t>
            </a:r>
          </a:p>
          <a:p>
            <a:endParaRPr lang="es-ES" dirty="0" smtClean="0"/>
          </a:p>
        </p:txBody>
      </p:sp>
      <p:sp>
        <p:nvSpPr>
          <p:cNvPr id="92164" name="3 Marcador de número de diapositiva"/>
          <p:cNvSpPr>
            <a:spLocks noGrp="1"/>
          </p:cNvSpPr>
          <p:nvPr>
            <p:ph type="sldNum" sz="quarter" idx="5"/>
          </p:nvPr>
        </p:nvSpPr>
        <p:spPr>
          <a:noFill/>
        </p:spPr>
        <p:txBody>
          <a:bodyPr/>
          <a:lstStyle/>
          <a:p>
            <a:fld id="{BAD7D720-C881-4BBC-AB19-F22E36B7AA93}" type="slidenum">
              <a:rPr lang="es-ES_tradnl" smtClean="0"/>
              <a:pPr/>
              <a:t>53</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a:ln/>
        </p:spPr>
      </p:sp>
      <p:sp>
        <p:nvSpPr>
          <p:cNvPr id="63491" name="2 Marcador de notas"/>
          <p:cNvSpPr>
            <a:spLocks noGrp="1"/>
          </p:cNvSpPr>
          <p:nvPr>
            <p:ph type="body" idx="1"/>
          </p:nvPr>
        </p:nvSpPr>
        <p:spPr>
          <a:noFill/>
          <a:ln/>
        </p:spPr>
        <p:txBody>
          <a:bodyPr/>
          <a:lstStyle/>
          <a:p>
            <a:r>
              <a:rPr lang="es-ES" smtClean="0"/>
              <a:t>Atendiendo al nivel de integración -número de componentes- los circuitos integrados se pueden clasificar en:</a:t>
            </a:r>
          </a:p>
          <a:p>
            <a:r>
              <a:rPr lang="es-ES" smtClean="0"/>
              <a:t>SSI (Small Scale Integration) pequeño nivel: de 10 a 100 transistores</a:t>
            </a:r>
          </a:p>
          <a:p>
            <a:r>
              <a:rPr lang="es-ES" smtClean="0"/>
              <a:t>MSI (Medium Scale Integration) medio: 101 a 1.000 transistores</a:t>
            </a:r>
          </a:p>
          <a:p>
            <a:r>
              <a:rPr lang="es-ES" smtClean="0"/>
              <a:t>LSI (Large Scale Integration) grande: 1.001 a 10.000 transistores</a:t>
            </a:r>
          </a:p>
          <a:p>
            <a:r>
              <a:rPr lang="es-ES" smtClean="0"/>
              <a:t>VLSI (Very Large Scale Integration) muy grande: 10.001 a 100.000 transistores</a:t>
            </a:r>
          </a:p>
          <a:p>
            <a:r>
              <a:rPr lang="es-ES" smtClean="0"/>
              <a:t>ULSI (Ultra Large Scale Integration) ultra grande: 100.001 a 1.000.000 transistores</a:t>
            </a:r>
          </a:p>
          <a:p>
            <a:r>
              <a:rPr lang="es-ES" smtClean="0"/>
              <a:t>GLSI (Giga Large Scale Integration) giga grande: más de un millón de transistores</a:t>
            </a:r>
          </a:p>
        </p:txBody>
      </p:sp>
      <p:sp>
        <p:nvSpPr>
          <p:cNvPr id="63492" name="3 Marcador de número de diapositiva"/>
          <p:cNvSpPr>
            <a:spLocks noGrp="1"/>
          </p:cNvSpPr>
          <p:nvPr>
            <p:ph type="sldNum" sz="quarter" idx="5"/>
          </p:nvPr>
        </p:nvSpPr>
        <p:spPr>
          <a:noFill/>
        </p:spPr>
        <p:txBody>
          <a:bodyPr/>
          <a:lstStyle/>
          <a:p>
            <a:fld id="{4F2C9ED7-34FC-4033-B468-EE0CEA70C90B}" type="slidenum">
              <a:rPr lang="es-ES_tradnl" smtClean="0"/>
              <a:pPr/>
              <a:t>4</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a:ln/>
        </p:spPr>
      </p:sp>
      <p:sp>
        <p:nvSpPr>
          <p:cNvPr id="64515" name="2 Marcador de notas"/>
          <p:cNvSpPr>
            <a:spLocks noGrp="1"/>
          </p:cNvSpPr>
          <p:nvPr>
            <p:ph type="body" idx="1"/>
          </p:nvPr>
        </p:nvSpPr>
        <p:spPr>
          <a:noFill/>
          <a:ln/>
        </p:spPr>
        <p:txBody>
          <a:bodyPr/>
          <a:lstStyle/>
          <a:p>
            <a:r>
              <a:rPr lang="es-ES" smtClean="0"/>
              <a:t>El MUX traslada la información presente en un canal de entrada a la salida. El número del canal seleccionado es el que coincide con el  nº decimal equivalente de la combinación binaria presente en las entradas de control</a:t>
            </a:r>
          </a:p>
        </p:txBody>
      </p:sp>
      <p:sp>
        <p:nvSpPr>
          <p:cNvPr id="64516" name="3 Marcador de número de diapositiva"/>
          <p:cNvSpPr>
            <a:spLocks noGrp="1"/>
          </p:cNvSpPr>
          <p:nvPr>
            <p:ph type="sldNum" sz="quarter" idx="5"/>
          </p:nvPr>
        </p:nvSpPr>
        <p:spPr>
          <a:noFill/>
        </p:spPr>
        <p:txBody>
          <a:bodyPr/>
          <a:lstStyle/>
          <a:p>
            <a:fld id="{C2B7EEB9-DA1E-4668-A251-F6FE636CB1A4}" type="slidenum">
              <a:rPr lang="es-ES_tradnl" smtClean="0"/>
              <a:pPr/>
              <a:t>5</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a:ln/>
        </p:spPr>
      </p:sp>
      <p:sp>
        <p:nvSpPr>
          <p:cNvPr id="65539" name="2 Marcador de notas"/>
          <p:cNvSpPr>
            <a:spLocks noGrp="1"/>
          </p:cNvSpPr>
          <p:nvPr>
            <p:ph type="body" idx="1"/>
          </p:nvPr>
        </p:nvSpPr>
        <p:spPr>
          <a:noFill/>
          <a:ln/>
        </p:spPr>
        <p:txBody>
          <a:bodyPr/>
          <a:lstStyle/>
          <a:p>
            <a:pPr algn="l" eaLnBrk="1" hangingPunct="1">
              <a:lnSpc>
                <a:spcPct val="100000"/>
              </a:lnSpc>
              <a:spcAft>
                <a:spcPct val="0"/>
              </a:spcAft>
            </a:pPr>
            <a:r>
              <a:rPr lang="es-ES" smtClean="0">
                <a:cs typeface="Times New Roman" pitchFamily="18" charset="0"/>
                <a:sym typeface="Symbol" pitchFamily="18" charset="2"/>
              </a:rPr>
              <a:t>Todo interruptor electrónico bidireccional que se cierra o abre controlado por una señal externa recibe el nombre genérico de </a:t>
            </a:r>
            <a:r>
              <a:rPr lang="es-ES" b="1" smtClean="0">
                <a:cs typeface="Times New Roman" pitchFamily="18" charset="0"/>
                <a:sym typeface="Symbol" pitchFamily="18" charset="2"/>
              </a:rPr>
              <a:t>puerta de transmisión</a:t>
            </a:r>
            <a:r>
              <a:rPr lang="es-ES" smtClean="0">
                <a:cs typeface="Times New Roman" pitchFamily="18" charset="0"/>
                <a:sym typeface="Symbol" pitchFamily="18" charset="2"/>
              </a:rPr>
              <a:t>.</a:t>
            </a:r>
          </a:p>
          <a:p>
            <a:pPr algn="l" eaLnBrk="1" hangingPunct="1">
              <a:lnSpc>
                <a:spcPct val="100000"/>
              </a:lnSpc>
              <a:spcAft>
                <a:spcPct val="0"/>
              </a:spcAft>
            </a:pPr>
            <a:r>
              <a:rPr lang="es-ES" smtClean="0">
                <a:cs typeface="Times New Roman" pitchFamily="18" charset="0"/>
                <a:sym typeface="Symbol" pitchFamily="18" charset="2"/>
              </a:rPr>
              <a:t>El interruptor se puede implementar primariamente con un transistor nMOS. En el circuito de la figura,  Mn está en off cuando A=0 En cambio, Mn estará en on cuando A=5v (este diseño con un solo transistor recibe el nombre de </a:t>
            </a:r>
            <a:r>
              <a:rPr lang="es-ES" b="1" smtClean="0">
                <a:cs typeface="Times New Roman" pitchFamily="18" charset="0"/>
                <a:sym typeface="Symbol" pitchFamily="18" charset="2"/>
              </a:rPr>
              <a:t>puerta de paso</a:t>
            </a:r>
            <a:r>
              <a:rPr lang="es-ES" smtClean="0">
                <a:cs typeface="Times New Roman" pitchFamily="18" charset="0"/>
                <a:sym typeface="Symbol" pitchFamily="18" charset="2"/>
              </a:rPr>
              <a:t>). </a:t>
            </a:r>
          </a:p>
          <a:p>
            <a:pPr algn="l" eaLnBrk="1" hangingPunct="1">
              <a:lnSpc>
                <a:spcPct val="100000"/>
              </a:lnSpc>
              <a:spcAft>
                <a:spcPct val="0"/>
              </a:spcAft>
            </a:pPr>
            <a:r>
              <a:rPr lang="es-ES_tradnl" smtClean="0">
                <a:cs typeface="Times New Roman" pitchFamily="18" charset="0"/>
                <a:sym typeface="Symbol" pitchFamily="18" charset="2"/>
              </a:rPr>
              <a:t>En el dibujo incluye una capacidad parásita inherente a todo proceso de fabricación y que como veremos mas adelante supone una limitación. Sin embargo, sin prestarle de momento mas atención el circuito representado obedece a la siguiente lógica:</a:t>
            </a:r>
          </a:p>
          <a:p>
            <a:pPr algn="l" eaLnBrk="1" hangingPunct="1">
              <a:lnSpc>
                <a:spcPct val="100000"/>
              </a:lnSpc>
              <a:spcAft>
                <a:spcPct val="0"/>
              </a:spcAft>
            </a:pPr>
            <a:r>
              <a:rPr lang="es-ES_tradnl" b="1" smtClean="0">
                <a:cs typeface="Times New Roman" pitchFamily="18" charset="0"/>
                <a:sym typeface="Symbol" pitchFamily="18" charset="2"/>
              </a:rPr>
              <a:t>Si</a:t>
            </a:r>
            <a:r>
              <a:rPr lang="es-ES_tradnl" smtClean="0">
                <a:cs typeface="Times New Roman" pitchFamily="18" charset="0"/>
                <a:sym typeface="Symbol" pitchFamily="18" charset="2"/>
              </a:rPr>
              <a:t> todas las entradas (A y Vin) = 1 (high), </a:t>
            </a:r>
            <a:r>
              <a:rPr lang="es-ES_tradnl" b="1" smtClean="0">
                <a:cs typeface="Times New Roman" pitchFamily="18" charset="0"/>
                <a:sym typeface="Symbol" pitchFamily="18" charset="2"/>
              </a:rPr>
              <a:t>entonces </a:t>
            </a:r>
          </a:p>
          <a:p>
            <a:pPr algn="l" eaLnBrk="1" hangingPunct="1">
              <a:lnSpc>
                <a:spcPct val="100000"/>
              </a:lnSpc>
              <a:spcAft>
                <a:spcPct val="0"/>
              </a:spcAft>
            </a:pPr>
            <a:r>
              <a:rPr lang="es-ES_tradnl" smtClean="0">
                <a:cs typeface="Times New Roman" pitchFamily="18" charset="0"/>
                <a:sym typeface="Symbol" pitchFamily="18" charset="2"/>
              </a:rPr>
              <a:t>    </a:t>
            </a:r>
            <a:r>
              <a:rPr lang="es-ES_tradnl" b="1" smtClean="0">
                <a:cs typeface="Times New Roman" pitchFamily="18" charset="0"/>
                <a:sym typeface="Symbol" pitchFamily="18" charset="2"/>
              </a:rPr>
              <a:t>V</a:t>
            </a:r>
            <a:r>
              <a:rPr lang="es-ES_tradnl" b="1" baseline="-25000" smtClean="0">
                <a:cs typeface="Times New Roman" pitchFamily="18" charset="0"/>
                <a:sym typeface="Symbol" pitchFamily="18" charset="2"/>
              </a:rPr>
              <a:t>out </a:t>
            </a:r>
            <a:r>
              <a:rPr lang="es-ES_tradnl" b="1" smtClean="0">
                <a:cs typeface="Times New Roman" pitchFamily="18" charset="0"/>
                <a:sym typeface="Symbol" pitchFamily="18" charset="2"/>
              </a:rPr>
              <a:t>= V</a:t>
            </a:r>
            <a:r>
              <a:rPr lang="es-ES_tradnl" b="1" baseline="-25000" smtClean="0">
                <a:cs typeface="Times New Roman" pitchFamily="18" charset="0"/>
                <a:sym typeface="Symbol" pitchFamily="18" charset="2"/>
              </a:rPr>
              <a:t>in</a:t>
            </a:r>
            <a:r>
              <a:rPr lang="es-ES_tradnl" baseline="-25000" smtClean="0">
                <a:cs typeface="Times New Roman" pitchFamily="18" charset="0"/>
                <a:sym typeface="Symbol" pitchFamily="18" charset="2"/>
              </a:rPr>
              <a:t> 	</a:t>
            </a:r>
            <a:endParaRPr lang="es-ES_tradnl" smtClean="0">
              <a:cs typeface="Times New Roman" pitchFamily="18" charset="0"/>
              <a:sym typeface="Symbol" pitchFamily="18" charset="2"/>
            </a:endParaRPr>
          </a:p>
          <a:p>
            <a:pPr algn="l" eaLnBrk="1" hangingPunct="1">
              <a:lnSpc>
                <a:spcPct val="100000"/>
              </a:lnSpc>
              <a:spcAft>
                <a:spcPct val="0"/>
              </a:spcAft>
            </a:pPr>
            <a:r>
              <a:rPr lang="es-ES_tradnl" b="1" smtClean="0">
                <a:cs typeface="Times New Roman" pitchFamily="18" charset="0"/>
                <a:sym typeface="Symbol" pitchFamily="18" charset="2"/>
              </a:rPr>
              <a:t>En caso contrario</a:t>
            </a:r>
            <a:r>
              <a:rPr lang="es-ES_tradnl" smtClean="0">
                <a:cs typeface="Times New Roman" pitchFamily="18" charset="0"/>
                <a:sym typeface="Symbol" pitchFamily="18" charset="2"/>
              </a:rPr>
              <a:t>  (si una al menos = 0 (low)), </a:t>
            </a:r>
            <a:r>
              <a:rPr lang="es-ES_tradnl" b="1" smtClean="0">
                <a:cs typeface="Times New Roman" pitchFamily="18" charset="0"/>
                <a:sym typeface="Symbol" pitchFamily="18" charset="2"/>
              </a:rPr>
              <a:t>entonces</a:t>
            </a:r>
          </a:p>
          <a:p>
            <a:pPr algn="l" eaLnBrk="1" hangingPunct="1">
              <a:lnSpc>
                <a:spcPct val="100000"/>
              </a:lnSpc>
              <a:spcAft>
                <a:spcPct val="0"/>
              </a:spcAft>
            </a:pPr>
            <a:r>
              <a:rPr lang="es-ES_tradnl" smtClean="0">
                <a:cs typeface="Times New Roman" pitchFamily="18" charset="0"/>
                <a:sym typeface="Symbol" pitchFamily="18" charset="2"/>
              </a:rPr>
              <a:t>    </a:t>
            </a:r>
            <a:r>
              <a:rPr lang="es-ES_tradnl" b="1" smtClean="0">
                <a:cs typeface="Times New Roman" pitchFamily="18" charset="0"/>
                <a:sym typeface="Symbol" pitchFamily="18" charset="2"/>
              </a:rPr>
              <a:t>V</a:t>
            </a:r>
            <a:r>
              <a:rPr lang="es-ES_tradnl" b="1" baseline="-25000" smtClean="0">
                <a:cs typeface="Times New Roman" pitchFamily="18" charset="0"/>
                <a:sym typeface="Symbol" pitchFamily="18" charset="2"/>
              </a:rPr>
              <a:t>out </a:t>
            </a:r>
            <a:r>
              <a:rPr lang="es-ES_tradnl" b="1" smtClean="0">
                <a:cs typeface="Times New Roman" pitchFamily="18" charset="0"/>
                <a:sym typeface="Symbol" pitchFamily="18" charset="2"/>
              </a:rPr>
              <a:t>= Z</a:t>
            </a:r>
            <a:r>
              <a:rPr lang="es-ES_tradnl" baseline="-25000" smtClean="0">
                <a:cs typeface="Times New Roman" pitchFamily="18" charset="0"/>
                <a:sym typeface="Symbol" pitchFamily="18" charset="2"/>
              </a:rPr>
              <a:t> 	</a:t>
            </a:r>
            <a:r>
              <a:rPr lang="es-ES_tradnl" smtClean="0">
                <a:cs typeface="Times New Roman" pitchFamily="18" charset="0"/>
                <a:sym typeface="Symbol" pitchFamily="18" charset="2"/>
              </a:rPr>
              <a:t>(alta impedancia)</a:t>
            </a:r>
          </a:p>
          <a:p>
            <a:pPr eaLnBrk="1" hangingPunct="1"/>
            <a:endParaRPr lang="es-ES_tradnl" smtClean="0"/>
          </a:p>
          <a:p>
            <a:endParaRPr lang="es-ES" smtClean="0"/>
          </a:p>
        </p:txBody>
      </p:sp>
      <p:sp>
        <p:nvSpPr>
          <p:cNvPr id="65540" name="3 Marcador de número de diapositiva"/>
          <p:cNvSpPr>
            <a:spLocks noGrp="1"/>
          </p:cNvSpPr>
          <p:nvPr>
            <p:ph type="sldNum" sz="quarter" idx="5"/>
          </p:nvPr>
        </p:nvSpPr>
        <p:spPr>
          <a:noFill/>
        </p:spPr>
        <p:txBody>
          <a:bodyPr/>
          <a:lstStyle/>
          <a:p>
            <a:fld id="{B50F1181-0283-4947-8041-F87294D9C082}" type="slidenum">
              <a:rPr lang="es-ES_tradnl" smtClean="0"/>
              <a:pPr/>
              <a:t>12</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a:ln/>
        </p:spPr>
      </p:sp>
      <p:sp>
        <p:nvSpPr>
          <p:cNvPr id="66563" name="2 Marcador de notas"/>
          <p:cNvSpPr>
            <a:spLocks noGrp="1"/>
          </p:cNvSpPr>
          <p:nvPr>
            <p:ph type="body" idx="1"/>
          </p:nvPr>
        </p:nvSpPr>
        <p:spPr>
          <a:noFill/>
          <a:ln/>
        </p:spPr>
        <p:txBody>
          <a:bodyPr/>
          <a:lstStyle/>
          <a:p>
            <a:r>
              <a:rPr lang="es-ES" smtClean="0"/>
              <a:t>En la lógica de control S1 tiene mas peso que S0 y determina el MUX del que toma la salida.</a:t>
            </a:r>
          </a:p>
        </p:txBody>
      </p:sp>
      <p:sp>
        <p:nvSpPr>
          <p:cNvPr id="66564" name="3 Marcador de número de diapositiva"/>
          <p:cNvSpPr>
            <a:spLocks noGrp="1"/>
          </p:cNvSpPr>
          <p:nvPr>
            <p:ph type="sldNum" sz="quarter" idx="5"/>
          </p:nvPr>
        </p:nvSpPr>
        <p:spPr>
          <a:noFill/>
        </p:spPr>
        <p:txBody>
          <a:bodyPr/>
          <a:lstStyle/>
          <a:p>
            <a:fld id="{6AC75878-76C2-4372-8928-B1F01489B087}" type="slidenum">
              <a:rPr lang="es-ES_tradnl" smtClean="0"/>
              <a:pPr/>
              <a:t>14</a:t>
            </a:fld>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a:ln/>
        </p:spPr>
      </p:sp>
      <p:sp>
        <p:nvSpPr>
          <p:cNvPr id="67587" name="2 Marcador de notas"/>
          <p:cNvSpPr>
            <a:spLocks noGrp="1"/>
          </p:cNvSpPr>
          <p:nvPr>
            <p:ph type="body" idx="1"/>
          </p:nvPr>
        </p:nvSpPr>
        <p:spPr>
          <a:noFill/>
          <a:ln/>
        </p:spPr>
        <p:txBody>
          <a:bodyPr/>
          <a:lstStyle/>
          <a:p>
            <a:r>
              <a:rPr lang="es-ES" smtClean="0"/>
              <a:t>Con los MUXES se pueden implementar funciones booleanas mas sencillas</a:t>
            </a:r>
          </a:p>
        </p:txBody>
      </p:sp>
      <p:sp>
        <p:nvSpPr>
          <p:cNvPr id="67588" name="3 Marcador de número de diapositiva"/>
          <p:cNvSpPr>
            <a:spLocks noGrp="1"/>
          </p:cNvSpPr>
          <p:nvPr>
            <p:ph type="sldNum" sz="quarter" idx="5"/>
          </p:nvPr>
        </p:nvSpPr>
        <p:spPr>
          <a:noFill/>
        </p:spPr>
        <p:txBody>
          <a:bodyPr/>
          <a:lstStyle/>
          <a:p>
            <a:fld id="{DD00A050-1156-4102-A4DC-0A79303E4086}" type="slidenum">
              <a:rPr lang="es-ES_tradnl" smtClean="0"/>
              <a:pPr/>
              <a:t>15</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a:ln/>
        </p:spPr>
      </p:sp>
      <p:sp>
        <p:nvSpPr>
          <p:cNvPr id="68611" name="2 Marcador de notas"/>
          <p:cNvSpPr>
            <a:spLocks noGrp="1"/>
          </p:cNvSpPr>
          <p:nvPr>
            <p:ph type="body" idx="1"/>
          </p:nvPr>
        </p:nvSpPr>
        <p:spPr>
          <a:noFill/>
          <a:ln/>
        </p:spPr>
        <p:txBody>
          <a:bodyPr/>
          <a:lstStyle/>
          <a:p>
            <a:r>
              <a:rPr lang="es-ES" smtClean="0"/>
              <a:t>Cada canal de entrada tiene 2 bits (A0 - A1, B0 - B1, C0 - C1 y D0 - D1) y el canal de salida también tienen 2 bits (Q0, Q1). </a:t>
            </a:r>
          </a:p>
          <a:p>
            <a:r>
              <a:rPr lang="es-ES" smtClean="0"/>
              <a:t>Las entradas de selección son siempre 2. (S1 y S0). En este caso cada vez que se selecciona una entrada, se deja pasar un canal (2 bits) a la salida (también de 2 bits)</a:t>
            </a:r>
          </a:p>
          <a:p>
            <a:endParaRPr lang="es-ES" smtClean="0"/>
          </a:p>
          <a:p>
            <a:endParaRPr lang="es-ES" smtClean="0"/>
          </a:p>
        </p:txBody>
      </p:sp>
      <p:sp>
        <p:nvSpPr>
          <p:cNvPr id="68612" name="3 Marcador de número de diapositiva"/>
          <p:cNvSpPr>
            <a:spLocks noGrp="1"/>
          </p:cNvSpPr>
          <p:nvPr>
            <p:ph type="sldNum" sz="quarter" idx="5"/>
          </p:nvPr>
        </p:nvSpPr>
        <p:spPr>
          <a:noFill/>
        </p:spPr>
        <p:txBody>
          <a:bodyPr/>
          <a:lstStyle/>
          <a:p>
            <a:fld id="{215D3756-6430-4B55-9D6F-059E42127764}" type="slidenum">
              <a:rPr lang="es-ES_tradnl" smtClean="0"/>
              <a:pPr/>
              <a:t>16</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4"/>
          <p:cNvSpPr>
            <a:spLocks noChangeArrowheads="1"/>
          </p:cNvSpPr>
          <p:nvPr/>
        </p:nvSpPr>
        <p:spPr bwMode="auto">
          <a:xfrm>
            <a:off x="4184650" y="3295650"/>
            <a:ext cx="9144000" cy="0"/>
          </a:xfrm>
          <a:prstGeom prst="rect">
            <a:avLst/>
          </a:prstGeom>
          <a:noFill/>
          <a:ln w="9525">
            <a:noFill/>
            <a:miter lim="800000"/>
            <a:headEnd/>
            <a:tailEnd/>
          </a:ln>
          <a:effectLst/>
        </p:spPr>
        <p:txBody>
          <a:bodyPr>
            <a:spAutoFit/>
          </a:bodyPr>
          <a:lstStyle/>
          <a:p>
            <a:pPr>
              <a:defRPr/>
            </a:pPr>
            <a:endParaRPr lang="es-ES"/>
          </a:p>
        </p:txBody>
      </p:sp>
      <p:sp>
        <p:nvSpPr>
          <p:cNvPr id="570370" name="Rectangle 2"/>
          <p:cNvSpPr>
            <a:spLocks noGrp="1" noChangeArrowheads="1"/>
          </p:cNvSpPr>
          <p:nvPr>
            <p:ph type="ctrTitle"/>
          </p:nvPr>
        </p:nvSpPr>
        <p:spPr>
          <a:xfrm>
            <a:off x="685800" y="1828800"/>
            <a:ext cx="7772400" cy="1601788"/>
          </a:xfrm>
        </p:spPr>
        <p:txBody>
          <a:bodyPr/>
          <a:lstStyle>
            <a:lvl1pPr>
              <a:defRPr sz="2800"/>
            </a:lvl1pPr>
          </a:lstStyle>
          <a:p>
            <a:r>
              <a:rPr lang="es-ES"/>
              <a:t>Haga clic para modificar el estilo de título del patrón</a:t>
            </a:r>
          </a:p>
        </p:txBody>
      </p:sp>
      <p:sp>
        <p:nvSpPr>
          <p:cNvPr id="570371" name="Rectangle 3"/>
          <p:cNvSpPr>
            <a:spLocks noGrp="1" noChangeArrowheads="1"/>
          </p:cNvSpPr>
          <p:nvPr>
            <p:ph type="subTitle" idx="1"/>
          </p:nvPr>
        </p:nvSpPr>
        <p:spPr>
          <a:xfrm>
            <a:off x="1373188" y="3884613"/>
            <a:ext cx="6400800" cy="1220787"/>
          </a:xfrm>
          <a:ln>
            <a:solidFill>
              <a:srgbClr val="993300"/>
            </a:solidFill>
          </a:ln>
        </p:spPr>
        <p:txBody>
          <a:bodyPr/>
          <a:lstStyle>
            <a:lvl1pPr marL="0" indent="0" algn="ctr">
              <a:buFont typeface="Monotype Sorts" pitchFamily="2" charset="2"/>
              <a:buNone/>
              <a:defRPr b="0"/>
            </a:lvl1pPr>
          </a:lstStyle>
          <a:p>
            <a:r>
              <a:rPr lang="es-ES"/>
              <a:t>Haga clic para modificar el estilo de subtítulo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lvl2pPr>
              <a:spcAft>
                <a:spcPts val="0"/>
              </a:spcAft>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ES"/>
          </a:p>
        </p:txBody>
      </p:sp>
      <p:sp>
        <p:nvSpPr>
          <p:cNvPr id="4" name="Rectangle 6"/>
          <p:cNvSpPr>
            <a:spLocks noGrp="1" noChangeArrowheads="1"/>
          </p:cNvSpPr>
          <p:nvPr>
            <p:ph type="ftr" sz="quarter" idx="10"/>
          </p:nvPr>
        </p:nvSpPr>
        <p:spPr/>
        <p:txBody>
          <a:bodyPr/>
          <a:lstStyle>
            <a:lvl1pPr>
              <a:defRPr/>
            </a:lvl1pPr>
          </a:lstStyle>
          <a:p>
            <a:pPr>
              <a:defRPr/>
            </a:pPr>
            <a:r>
              <a:rPr lang="es-ES"/>
              <a:t>FFTI. Tema 2. Estructuras y módulos lógicos. </a:t>
            </a:r>
            <a:fld id="{4A835DA4-B4A5-4D39-9824-6E3A4B9CC73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pPr>
              <a:defRPr/>
            </a:pPr>
            <a:r>
              <a:rPr lang="es-ES"/>
              <a:t>FFTI. Tema 2.  Estructuras y módulos lógicos </a:t>
            </a:r>
            <a:fld id="{E1B40565-B1C6-45B6-A6C9-F4077E0C003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20688" y="1447800"/>
            <a:ext cx="413226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05350" y="1447800"/>
            <a:ext cx="413385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ftr" sz="quarter" idx="10"/>
          </p:nvPr>
        </p:nvSpPr>
        <p:spPr>
          <a:ln/>
        </p:spPr>
        <p:txBody>
          <a:bodyPr/>
          <a:lstStyle>
            <a:lvl1pPr>
              <a:defRPr/>
            </a:lvl1pPr>
          </a:lstStyle>
          <a:p>
            <a:pPr>
              <a:defRPr/>
            </a:pPr>
            <a:r>
              <a:rPr lang="es-ES"/>
              <a:t>FFTI. Tema 2. Estructuras y módulos lógicos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20688" y="304800"/>
            <a:ext cx="8418512" cy="763588"/>
          </a:xfrm>
          <a:prstGeom prst="rect">
            <a:avLst/>
          </a:prstGeom>
          <a:noFill/>
          <a:ln w="9525">
            <a:noFill/>
            <a:miter lim="800000"/>
            <a:headEnd/>
            <a:tailEnd/>
          </a:ln>
        </p:spPr>
        <p:txBody>
          <a:bodyPr vert="horz" wrap="square" lIns="89396" tIns="44697" rIns="89396" bIns="44697" numCol="1" anchor="ctr" anchorCtr="0" compatLnSpc="1">
            <a:prstTxWarp prst="textNoShape">
              <a:avLst/>
            </a:prstTxWarp>
          </a:bodyPr>
          <a:lstStyle/>
          <a:p>
            <a:pPr lvl="0"/>
            <a:r>
              <a:rPr lang="es-ES" smtClean="0"/>
              <a:t>Haga clic para modificar el estilo de título del patrón</a:t>
            </a:r>
          </a:p>
        </p:txBody>
      </p:sp>
      <p:sp>
        <p:nvSpPr>
          <p:cNvPr id="7171" name="Rectangle 3"/>
          <p:cNvSpPr>
            <a:spLocks noGrp="1" noChangeArrowheads="1"/>
          </p:cNvSpPr>
          <p:nvPr>
            <p:ph type="body" idx="1"/>
          </p:nvPr>
        </p:nvSpPr>
        <p:spPr bwMode="auto">
          <a:xfrm>
            <a:off x="420688" y="1447800"/>
            <a:ext cx="8418512" cy="4724400"/>
          </a:xfrm>
          <a:prstGeom prst="rect">
            <a:avLst/>
          </a:prstGeom>
          <a:noFill/>
          <a:ln w="9525">
            <a:noFill/>
            <a:miter lim="800000"/>
            <a:headEnd/>
            <a:tailEnd/>
          </a:ln>
        </p:spPr>
        <p:txBody>
          <a:bodyPr vert="horz" wrap="square" lIns="89396" tIns="44697" rIns="89396" bIns="4469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69348" name="Rectangle 4"/>
          <p:cNvSpPr>
            <a:spLocks noChangeArrowheads="1"/>
          </p:cNvSpPr>
          <p:nvPr/>
        </p:nvSpPr>
        <p:spPr bwMode="auto">
          <a:xfrm rot="16200000" flipV="1">
            <a:off x="4521994" y="-3250406"/>
            <a:ext cx="74612" cy="8712200"/>
          </a:xfrm>
          <a:prstGeom prst="rect">
            <a:avLst/>
          </a:prstGeom>
          <a:gradFill rotWithShape="0">
            <a:gsLst>
              <a:gs pos="0">
                <a:srgbClr val="FFFFFF"/>
              </a:gs>
              <a:gs pos="100000">
                <a:srgbClr val="FF3300"/>
              </a:gs>
            </a:gsLst>
            <a:lin ang="0" scaled="1"/>
          </a:gradFill>
          <a:ln w="9525">
            <a:noFill/>
            <a:miter lim="800000"/>
            <a:headEnd/>
            <a:tailEnd/>
          </a:ln>
          <a:effectLst/>
        </p:spPr>
        <p:txBody>
          <a:bodyPr wrap="none" anchor="ctr"/>
          <a:lstStyle/>
          <a:p>
            <a:pPr>
              <a:defRPr/>
            </a:pPr>
            <a:endParaRPr lang="es-ES"/>
          </a:p>
        </p:txBody>
      </p:sp>
      <p:sp>
        <p:nvSpPr>
          <p:cNvPr id="569350" name="Rectangle 6"/>
          <p:cNvSpPr>
            <a:spLocks noGrp="1" noChangeArrowheads="1"/>
          </p:cNvSpPr>
          <p:nvPr>
            <p:ph type="ftr" sz="quarter" idx="3"/>
          </p:nvPr>
        </p:nvSpPr>
        <p:spPr bwMode="auto">
          <a:xfrm>
            <a:off x="420688" y="6443663"/>
            <a:ext cx="8418512" cy="277812"/>
          </a:xfrm>
          <a:prstGeom prst="rect">
            <a:avLst/>
          </a:prstGeom>
          <a:noFill/>
          <a:ln w="9525">
            <a:noFill/>
            <a:miter lim="800000"/>
            <a:headEnd/>
            <a:tailEnd/>
          </a:ln>
          <a:effectLst/>
        </p:spPr>
        <p:txBody>
          <a:bodyPr vert="horz" wrap="square" lIns="89396" tIns="44697" rIns="89396" bIns="44697" numCol="1" anchor="t" anchorCtr="0" compatLnSpc="1">
            <a:prstTxWarp prst="textNoShape">
              <a:avLst/>
            </a:prstTxWarp>
          </a:bodyPr>
          <a:lstStyle>
            <a:lvl1pPr algn="ctr">
              <a:spcBef>
                <a:spcPct val="0"/>
              </a:spcBef>
              <a:spcAft>
                <a:spcPct val="0"/>
              </a:spcAft>
              <a:buClrTx/>
              <a:buSzTx/>
              <a:buFontTx/>
              <a:buNone/>
              <a:defRPr sz="1200" b="0" i="1">
                <a:solidFill>
                  <a:srgbClr val="008000"/>
                </a:solidFill>
                <a:latin typeface="Arial" charset="0"/>
              </a:defRPr>
            </a:lvl1pPr>
          </a:lstStyle>
          <a:p>
            <a:pPr>
              <a:defRPr/>
            </a:pPr>
            <a:r>
              <a:rPr lang="es-ES"/>
              <a:t>FFTI. Tema 2. Estructuras y módulos lógicos</a:t>
            </a:r>
          </a:p>
        </p:txBody>
      </p:sp>
    </p:spTree>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49" r:id="rId4"/>
  </p:sldLayoutIdLst>
  <p:hf hdr="0" dt="0"/>
  <p:txStyles>
    <p:titleStyle>
      <a:lvl1pPr algn="ctr" defTabSz="893763" rtl="0" eaLnBrk="0" fontAlgn="base" hangingPunct="0">
        <a:spcBef>
          <a:spcPct val="0"/>
        </a:spcBef>
        <a:spcAft>
          <a:spcPct val="0"/>
        </a:spcAft>
        <a:defRPr sz="2400" b="1" i="1">
          <a:solidFill>
            <a:schemeClr val="accent2"/>
          </a:solidFill>
          <a:latin typeface="+mj-lt"/>
          <a:ea typeface="+mj-ea"/>
          <a:cs typeface="+mj-cs"/>
        </a:defRPr>
      </a:lvl1pPr>
      <a:lvl2pPr algn="ctr" defTabSz="893763" rtl="0" eaLnBrk="0" fontAlgn="base" hangingPunct="0">
        <a:spcBef>
          <a:spcPct val="0"/>
        </a:spcBef>
        <a:spcAft>
          <a:spcPct val="0"/>
        </a:spcAft>
        <a:defRPr sz="2400" b="1" i="1">
          <a:solidFill>
            <a:schemeClr val="accent2"/>
          </a:solidFill>
          <a:latin typeface="Arial Black" pitchFamily="34" charset="0"/>
        </a:defRPr>
      </a:lvl2pPr>
      <a:lvl3pPr algn="ctr" defTabSz="893763" rtl="0" eaLnBrk="0" fontAlgn="base" hangingPunct="0">
        <a:spcBef>
          <a:spcPct val="0"/>
        </a:spcBef>
        <a:spcAft>
          <a:spcPct val="0"/>
        </a:spcAft>
        <a:defRPr sz="2400" b="1" i="1">
          <a:solidFill>
            <a:schemeClr val="accent2"/>
          </a:solidFill>
          <a:latin typeface="Arial Black" pitchFamily="34" charset="0"/>
        </a:defRPr>
      </a:lvl3pPr>
      <a:lvl4pPr algn="ctr" defTabSz="893763" rtl="0" eaLnBrk="0" fontAlgn="base" hangingPunct="0">
        <a:spcBef>
          <a:spcPct val="0"/>
        </a:spcBef>
        <a:spcAft>
          <a:spcPct val="0"/>
        </a:spcAft>
        <a:defRPr sz="2400" b="1" i="1">
          <a:solidFill>
            <a:schemeClr val="accent2"/>
          </a:solidFill>
          <a:latin typeface="Arial Black" pitchFamily="34" charset="0"/>
        </a:defRPr>
      </a:lvl4pPr>
      <a:lvl5pPr algn="ctr" defTabSz="893763" rtl="0" eaLnBrk="0" fontAlgn="base" hangingPunct="0">
        <a:spcBef>
          <a:spcPct val="0"/>
        </a:spcBef>
        <a:spcAft>
          <a:spcPct val="0"/>
        </a:spcAft>
        <a:defRPr sz="2400" b="1" i="1">
          <a:solidFill>
            <a:schemeClr val="accent2"/>
          </a:solidFill>
          <a:latin typeface="Arial Black" pitchFamily="34" charset="0"/>
        </a:defRPr>
      </a:lvl5pPr>
      <a:lvl6pPr marL="457200" algn="ctr" defTabSz="893763" rtl="0" eaLnBrk="0" fontAlgn="base" hangingPunct="0">
        <a:spcBef>
          <a:spcPct val="0"/>
        </a:spcBef>
        <a:spcAft>
          <a:spcPct val="0"/>
        </a:spcAft>
        <a:defRPr sz="2400" b="1" i="1">
          <a:solidFill>
            <a:schemeClr val="accent2"/>
          </a:solidFill>
          <a:latin typeface="Arial Black" pitchFamily="34" charset="0"/>
        </a:defRPr>
      </a:lvl6pPr>
      <a:lvl7pPr marL="914400" algn="ctr" defTabSz="893763" rtl="0" eaLnBrk="0" fontAlgn="base" hangingPunct="0">
        <a:spcBef>
          <a:spcPct val="0"/>
        </a:spcBef>
        <a:spcAft>
          <a:spcPct val="0"/>
        </a:spcAft>
        <a:defRPr sz="2400" b="1" i="1">
          <a:solidFill>
            <a:schemeClr val="accent2"/>
          </a:solidFill>
          <a:latin typeface="Arial Black" pitchFamily="34" charset="0"/>
        </a:defRPr>
      </a:lvl7pPr>
      <a:lvl8pPr marL="1371600" algn="ctr" defTabSz="893763" rtl="0" eaLnBrk="0" fontAlgn="base" hangingPunct="0">
        <a:spcBef>
          <a:spcPct val="0"/>
        </a:spcBef>
        <a:spcAft>
          <a:spcPct val="0"/>
        </a:spcAft>
        <a:defRPr sz="2400" b="1" i="1">
          <a:solidFill>
            <a:schemeClr val="accent2"/>
          </a:solidFill>
          <a:latin typeface="Arial Black" pitchFamily="34" charset="0"/>
        </a:defRPr>
      </a:lvl8pPr>
      <a:lvl9pPr marL="1828800" algn="ctr" defTabSz="893763" rtl="0" eaLnBrk="0" fontAlgn="base" hangingPunct="0">
        <a:spcBef>
          <a:spcPct val="0"/>
        </a:spcBef>
        <a:spcAft>
          <a:spcPct val="0"/>
        </a:spcAft>
        <a:defRPr sz="2400" b="1" i="1">
          <a:solidFill>
            <a:schemeClr val="accent2"/>
          </a:solidFill>
          <a:latin typeface="Arial Black" pitchFamily="34" charset="0"/>
        </a:defRPr>
      </a:lvl9pPr>
    </p:titleStyle>
    <p:bodyStyle>
      <a:lvl1pPr marL="334963" indent="-334963" algn="l" defTabSz="893763" rtl="0" eaLnBrk="0" fontAlgn="base" hangingPunct="0">
        <a:spcBef>
          <a:spcPct val="20000"/>
        </a:spcBef>
        <a:spcAft>
          <a:spcPct val="25000"/>
        </a:spcAft>
        <a:buClr>
          <a:schemeClr val="accent2"/>
        </a:buClr>
        <a:buSzPct val="80000"/>
        <a:buFont typeface="Monotype Sorts" pitchFamily="2" charset="2"/>
        <a:buChar char="n"/>
        <a:defRPr sz="2200" b="1">
          <a:solidFill>
            <a:srgbClr val="993300"/>
          </a:solidFill>
          <a:latin typeface="+mn-lt"/>
          <a:ea typeface="+mn-ea"/>
          <a:cs typeface="+mn-cs"/>
        </a:defRPr>
      </a:lvl1pPr>
      <a:lvl2pPr marL="725488" indent="-277813" algn="l" defTabSz="893763" rtl="0" eaLnBrk="0" fontAlgn="base" hangingPunct="0">
        <a:spcBef>
          <a:spcPct val="25000"/>
        </a:spcBef>
        <a:spcAft>
          <a:spcPct val="40000"/>
        </a:spcAft>
        <a:buClr>
          <a:schemeClr val="accent2"/>
        </a:buClr>
        <a:buSzPct val="80000"/>
        <a:buFont typeface="Monotype Sorts" pitchFamily="2" charset="2"/>
        <a:buChar char="l"/>
        <a:defRPr sz="2200" b="1">
          <a:solidFill>
            <a:srgbClr val="009900"/>
          </a:solidFill>
          <a:latin typeface="Arial" charset="0"/>
        </a:defRPr>
      </a:lvl2pPr>
      <a:lvl3pPr marL="1117600" indent="-223838" algn="l" defTabSz="893763" rtl="0" eaLnBrk="0" fontAlgn="base" hangingPunct="0">
        <a:spcBef>
          <a:spcPct val="20000"/>
        </a:spcBef>
        <a:spcAft>
          <a:spcPct val="0"/>
        </a:spcAft>
        <a:buClr>
          <a:srgbClr val="006666"/>
        </a:buClr>
        <a:buSzPct val="75000"/>
        <a:buFont typeface="Wingdings" pitchFamily="2" charset="2"/>
        <a:buChar char="v"/>
        <a:defRPr sz="2400">
          <a:solidFill>
            <a:srgbClr val="003399"/>
          </a:solidFill>
          <a:latin typeface="Times New Roman" pitchFamily="18" charset="0"/>
        </a:defRPr>
      </a:lvl3pPr>
      <a:lvl4pPr marL="1563688" indent="-222250" algn="l" defTabSz="893763" rtl="0" eaLnBrk="0" fontAlgn="base" hangingPunct="0">
        <a:spcBef>
          <a:spcPct val="20000"/>
        </a:spcBef>
        <a:spcAft>
          <a:spcPct val="0"/>
        </a:spcAft>
        <a:buSzPct val="90000"/>
        <a:buFont typeface="Wingdings" pitchFamily="2" charset="2"/>
        <a:buChar char="û"/>
        <a:defRPr sz="1900">
          <a:solidFill>
            <a:srgbClr val="006666"/>
          </a:solidFill>
          <a:latin typeface="Times New Roman" pitchFamily="18" charset="0"/>
        </a:defRPr>
      </a:lvl4pPr>
      <a:lvl5pPr marL="2011363" indent="-222250" algn="l" defTabSz="893763" rtl="0" eaLnBrk="0" fontAlgn="base" hangingPunct="0">
        <a:spcBef>
          <a:spcPct val="20000"/>
        </a:spcBef>
        <a:spcAft>
          <a:spcPct val="0"/>
        </a:spcAft>
        <a:buChar char="»"/>
        <a:defRPr sz="1900">
          <a:solidFill>
            <a:srgbClr val="CC6600"/>
          </a:solidFill>
          <a:latin typeface="Times New Roman" pitchFamily="18" charset="0"/>
        </a:defRPr>
      </a:lvl5pPr>
      <a:lvl6pPr marL="2468563" indent="-222250" algn="l" defTabSz="893763" rtl="0" eaLnBrk="0" fontAlgn="base" hangingPunct="0">
        <a:spcBef>
          <a:spcPct val="20000"/>
        </a:spcBef>
        <a:spcAft>
          <a:spcPct val="0"/>
        </a:spcAft>
        <a:buChar char="»"/>
        <a:defRPr sz="1900">
          <a:solidFill>
            <a:srgbClr val="CC6600"/>
          </a:solidFill>
          <a:latin typeface="Times New Roman" pitchFamily="18" charset="0"/>
        </a:defRPr>
      </a:lvl6pPr>
      <a:lvl7pPr marL="2925763" indent="-222250" algn="l" defTabSz="893763" rtl="0" eaLnBrk="0" fontAlgn="base" hangingPunct="0">
        <a:spcBef>
          <a:spcPct val="20000"/>
        </a:spcBef>
        <a:spcAft>
          <a:spcPct val="0"/>
        </a:spcAft>
        <a:buChar char="»"/>
        <a:defRPr sz="1900">
          <a:solidFill>
            <a:srgbClr val="CC6600"/>
          </a:solidFill>
          <a:latin typeface="Times New Roman" pitchFamily="18" charset="0"/>
        </a:defRPr>
      </a:lvl7pPr>
      <a:lvl8pPr marL="3382963" indent="-222250" algn="l" defTabSz="893763" rtl="0" eaLnBrk="0" fontAlgn="base" hangingPunct="0">
        <a:spcBef>
          <a:spcPct val="20000"/>
        </a:spcBef>
        <a:spcAft>
          <a:spcPct val="0"/>
        </a:spcAft>
        <a:buChar char="»"/>
        <a:defRPr sz="1900">
          <a:solidFill>
            <a:srgbClr val="CC6600"/>
          </a:solidFill>
          <a:latin typeface="Times New Roman" pitchFamily="18" charset="0"/>
        </a:defRPr>
      </a:lvl8pPr>
      <a:lvl9pPr marL="3840163" indent="-222250" algn="l" defTabSz="893763" rtl="0" eaLnBrk="0" fontAlgn="base" hangingPunct="0">
        <a:spcBef>
          <a:spcPct val="20000"/>
        </a:spcBef>
        <a:spcAft>
          <a:spcPct val="0"/>
        </a:spcAft>
        <a:buChar char="»"/>
        <a:defRPr sz="1900">
          <a:solidFill>
            <a:srgbClr val="CC6600"/>
          </a:solidFill>
          <a:latin typeface="Times New Roman" pitchFamily="18"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4.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gif"/></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upload.wikimedia.org/wikipedia/commons/f/f5/Codificador.jp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r>
              <a:rPr lang="es-ES" smtClean="0"/>
              <a:t>FUNDAMENTOS FÍSICOS Y TECNOLÓGICOS DE LA INFORMÁTICA</a:t>
            </a:r>
          </a:p>
        </p:txBody>
      </p:sp>
      <p:sp>
        <p:nvSpPr>
          <p:cNvPr id="11267" name="Rectangle 3"/>
          <p:cNvSpPr>
            <a:spLocks noGrp="1" noChangeArrowheads="1"/>
          </p:cNvSpPr>
          <p:nvPr>
            <p:ph type="subTitle" idx="1"/>
          </p:nvPr>
        </p:nvSpPr>
        <p:spPr>
          <a:xfrm>
            <a:off x="1373188" y="3884613"/>
            <a:ext cx="6400800" cy="1444625"/>
          </a:xfrm>
        </p:spPr>
        <p:txBody>
          <a:bodyPr/>
          <a:lstStyle/>
          <a:p>
            <a:r>
              <a:rPr lang="es-ES" dirty="0" smtClean="0"/>
              <a:t>Tema 7.-Estructuras y módulos lógicos. Codificación y Decodificación. </a:t>
            </a:r>
            <a:r>
              <a:rPr lang="es-ES" dirty="0" err="1" smtClean="0"/>
              <a:t>Demultiplexores</a:t>
            </a:r>
            <a:r>
              <a:rPr lang="es-ES" dirty="0" smtClean="0"/>
              <a:t>. Comparación.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S" smtClean="0"/>
              <a:t>Tabla de verdad abreviada de un MUX de 4 a 1</a:t>
            </a:r>
          </a:p>
        </p:txBody>
      </p:sp>
      <p:sp>
        <p:nvSpPr>
          <p:cNvPr id="1741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10</a:t>
            </a:fld>
            <a:endParaRPr lang="es-ES" dirty="0" smtClean="0"/>
          </a:p>
        </p:txBody>
      </p:sp>
      <p:graphicFrame>
        <p:nvGraphicFramePr>
          <p:cNvPr id="4" name="3 Tabla"/>
          <p:cNvGraphicFramePr>
            <a:graphicFrameLocks noGrp="1"/>
          </p:cNvGraphicFramePr>
          <p:nvPr/>
        </p:nvGraphicFramePr>
        <p:xfrm>
          <a:off x="803275" y="2884488"/>
          <a:ext cx="3105807" cy="1854200"/>
        </p:xfrm>
        <a:graphic>
          <a:graphicData uri="http://schemas.openxmlformats.org/drawingml/2006/table">
            <a:tbl>
              <a:tblPr firstRow="1" bandRow="1">
                <a:tableStyleId>{5C22544A-7EE6-4342-B048-85BDC9FD1C3A}</a:tableStyleId>
              </a:tblPr>
              <a:tblGrid>
                <a:gridCol w="1035269"/>
                <a:gridCol w="1035269"/>
                <a:gridCol w="1035269"/>
              </a:tblGrid>
              <a:tr h="370840">
                <a:tc>
                  <a:txBody>
                    <a:bodyPr/>
                    <a:lstStyle/>
                    <a:p>
                      <a:pPr algn="ctr"/>
                      <a:r>
                        <a:rPr lang="es-ES" b="1" dirty="0" smtClean="0">
                          <a:solidFill>
                            <a:schemeClr val="tx1"/>
                          </a:solidFill>
                        </a:rPr>
                        <a:t>S1</a:t>
                      </a:r>
                      <a:endParaRPr lang="es-ES" b="1" dirty="0">
                        <a:solidFill>
                          <a:schemeClr val="tx1"/>
                        </a:solidFill>
                      </a:endParaRPr>
                    </a:p>
                  </a:txBody>
                  <a:tcPr/>
                </a:tc>
                <a:tc>
                  <a:txBody>
                    <a:bodyPr/>
                    <a:lstStyle/>
                    <a:p>
                      <a:pPr algn="ctr"/>
                      <a:r>
                        <a:rPr lang="es-ES" b="1" dirty="0" smtClean="0">
                          <a:solidFill>
                            <a:schemeClr val="tx1"/>
                          </a:solidFill>
                        </a:rPr>
                        <a:t>S0</a:t>
                      </a:r>
                      <a:endParaRPr lang="es-ES" b="1" dirty="0">
                        <a:solidFill>
                          <a:schemeClr val="tx1"/>
                        </a:solidFill>
                      </a:endParaRPr>
                    </a:p>
                  </a:txBody>
                  <a:tcPr/>
                </a:tc>
                <a:tc>
                  <a:txBody>
                    <a:bodyPr/>
                    <a:lstStyle/>
                    <a:p>
                      <a:pPr algn="ctr"/>
                      <a:r>
                        <a:rPr lang="es-ES" b="1" dirty="0" smtClean="0">
                          <a:solidFill>
                            <a:schemeClr val="tx1"/>
                          </a:solidFill>
                        </a:rPr>
                        <a:t>Z</a:t>
                      </a:r>
                      <a:endParaRPr lang="es-ES" b="1" dirty="0">
                        <a:solidFill>
                          <a:schemeClr val="tx1"/>
                        </a:solidFill>
                      </a:endParaRPr>
                    </a:p>
                  </a:txBody>
                  <a:tcPr/>
                </a:tc>
              </a:tr>
              <a:tr h="370840">
                <a:tc>
                  <a:txBody>
                    <a:bodyPr/>
                    <a:lstStyle/>
                    <a:p>
                      <a:pPr algn="ctr"/>
                      <a:r>
                        <a:rPr lang="es-ES" b="1" dirty="0" smtClean="0">
                          <a:solidFill>
                            <a:schemeClr val="tx1">
                              <a:lumMod val="65000"/>
                              <a:lumOff val="35000"/>
                            </a:schemeClr>
                          </a:solidFill>
                        </a:rPr>
                        <a:t>0</a:t>
                      </a:r>
                      <a:endParaRPr lang="es-ES" b="1" dirty="0">
                        <a:solidFill>
                          <a:schemeClr val="tx1">
                            <a:lumMod val="65000"/>
                            <a:lumOff val="35000"/>
                          </a:schemeClr>
                        </a:solidFill>
                      </a:endParaRPr>
                    </a:p>
                  </a:txBody>
                  <a:tcPr/>
                </a:tc>
                <a:tc>
                  <a:txBody>
                    <a:bodyPr/>
                    <a:lstStyle/>
                    <a:p>
                      <a:pPr algn="ctr"/>
                      <a:r>
                        <a:rPr lang="es-ES" b="1" dirty="0" smtClean="0">
                          <a:solidFill>
                            <a:schemeClr val="tx1">
                              <a:lumMod val="65000"/>
                              <a:lumOff val="35000"/>
                            </a:schemeClr>
                          </a:solidFill>
                        </a:rPr>
                        <a:t>0</a:t>
                      </a:r>
                      <a:endParaRPr lang="es-ES" b="1" dirty="0">
                        <a:solidFill>
                          <a:schemeClr val="tx1">
                            <a:lumMod val="65000"/>
                            <a:lumOff val="35000"/>
                          </a:schemeClr>
                        </a:solidFill>
                      </a:endParaRPr>
                    </a:p>
                  </a:txBody>
                  <a:tcPr/>
                </a:tc>
                <a:tc>
                  <a:txBody>
                    <a:bodyPr/>
                    <a:lstStyle/>
                    <a:p>
                      <a:pPr algn="ctr"/>
                      <a:r>
                        <a:rPr lang="es-ES" b="1" dirty="0" smtClean="0">
                          <a:solidFill>
                            <a:schemeClr val="tx1"/>
                          </a:solidFill>
                        </a:rPr>
                        <a:t>D1</a:t>
                      </a:r>
                      <a:endParaRPr lang="es-ES" b="1" dirty="0">
                        <a:solidFill>
                          <a:schemeClr val="tx1"/>
                        </a:solidFill>
                      </a:endParaRPr>
                    </a:p>
                  </a:txBody>
                  <a:tcPr/>
                </a:tc>
              </a:tr>
              <a:tr h="370840">
                <a:tc>
                  <a:txBody>
                    <a:bodyPr/>
                    <a:lstStyle/>
                    <a:p>
                      <a:pPr algn="ctr"/>
                      <a:r>
                        <a:rPr lang="es-ES" b="1" dirty="0" smtClean="0">
                          <a:solidFill>
                            <a:schemeClr val="tx1">
                              <a:lumMod val="65000"/>
                              <a:lumOff val="35000"/>
                            </a:schemeClr>
                          </a:solidFill>
                        </a:rPr>
                        <a:t>0</a:t>
                      </a:r>
                      <a:endParaRPr lang="es-ES" b="1" dirty="0">
                        <a:solidFill>
                          <a:schemeClr val="tx1">
                            <a:lumMod val="65000"/>
                            <a:lumOff val="35000"/>
                          </a:schemeClr>
                        </a:solidFill>
                      </a:endParaRPr>
                    </a:p>
                  </a:txBody>
                  <a:tcPr/>
                </a:tc>
                <a:tc>
                  <a:txBody>
                    <a:bodyPr/>
                    <a:lstStyle/>
                    <a:p>
                      <a:pPr algn="ctr"/>
                      <a:r>
                        <a:rPr lang="es-ES" b="1" dirty="0" smtClean="0">
                          <a:solidFill>
                            <a:schemeClr val="tx1">
                              <a:lumMod val="65000"/>
                              <a:lumOff val="35000"/>
                            </a:schemeClr>
                          </a:solidFill>
                        </a:rPr>
                        <a:t>1</a:t>
                      </a:r>
                      <a:endParaRPr lang="es-ES" b="1" dirty="0">
                        <a:solidFill>
                          <a:schemeClr val="tx1">
                            <a:lumMod val="65000"/>
                            <a:lumOff val="35000"/>
                          </a:schemeClr>
                        </a:solidFill>
                      </a:endParaRPr>
                    </a:p>
                  </a:txBody>
                  <a:tcPr/>
                </a:tc>
                <a:tc>
                  <a:txBody>
                    <a:bodyPr/>
                    <a:lstStyle/>
                    <a:p>
                      <a:pPr algn="ctr"/>
                      <a:r>
                        <a:rPr lang="es-ES" b="1" dirty="0" smtClean="0">
                          <a:solidFill>
                            <a:schemeClr val="tx1"/>
                          </a:solidFill>
                        </a:rPr>
                        <a:t>D2</a:t>
                      </a:r>
                      <a:endParaRPr lang="es-ES" b="1" dirty="0">
                        <a:solidFill>
                          <a:schemeClr val="tx1"/>
                        </a:solidFill>
                      </a:endParaRPr>
                    </a:p>
                  </a:txBody>
                  <a:tcPr/>
                </a:tc>
              </a:tr>
              <a:tr h="370840">
                <a:tc>
                  <a:txBody>
                    <a:bodyPr/>
                    <a:lstStyle/>
                    <a:p>
                      <a:pPr algn="ctr"/>
                      <a:r>
                        <a:rPr lang="es-ES" b="1" dirty="0" smtClean="0">
                          <a:solidFill>
                            <a:schemeClr val="tx1">
                              <a:lumMod val="65000"/>
                              <a:lumOff val="35000"/>
                            </a:schemeClr>
                          </a:solidFill>
                        </a:rPr>
                        <a:t>1</a:t>
                      </a:r>
                      <a:endParaRPr lang="es-ES" b="1" dirty="0">
                        <a:solidFill>
                          <a:schemeClr val="tx1">
                            <a:lumMod val="65000"/>
                            <a:lumOff val="35000"/>
                          </a:schemeClr>
                        </a:solidFill>
                      </a:endParaRPr>
                    </a:p>
                  </a:txBody>
                  <a:tcPr/>
                </a:tc>
                <a:tc>
                  <a:txBody>
                    <a:bodyPr/>
                    <a:lstStyle/>
                    <a:p>
                      <a:pPr algn="ctr"/>
                      <a:r>
                        <a:rPr lang="es-ES" b="1" dirty="0" smtClean="0">
                          <a:solidFill>
                            <a:schemeClr val="tx1">
                              <a:lumMod val="65000"/>
                              <a:lumOff val="35000"/>
                            </a:schemeClr>
                          </a:solidFill>
                        </a:rPr>
                        <a:t>0</a:t>
                      </a:r>
                      <a:endParaRPr lang="es-ES" b="1" dirty="0">
                        <a:solidFill>
                          <a:schemeClr val="tx1">
                            <a:lumMod val="65000"/>
                            <a:lumOff val="35000"/>
                          </a:schemeClr>
                        </a:solidFill>
                      </a:endParaRPr>
                    </a:p>
                  </a:txBody>
                  <a:tcPr/>
                </a:tc>
                <a:tc>
                  <a:txBody>
                    <a:bodyPr/>
                    <a:lstStyle/>
                    <a:p>
                      <a:pPr algn="ctr"/>
                      <a:r>
                        <a:rPr lang="es-ES" b="1" dirty="0" smtClean="0">
                          <a:solidFill>
                            <a:schemeClr val="tx1"/>
                          </a:solidFill>
                        </a:rPr>
                        <a:t>D3</a:t>
                      </a:r>
                      <a:endParaRPr lang="es-ES" b="1" dirty="0">
                        <a:solidFill>
                          <a:schemeClr val="tx1"/>
                        </a:solidFill>
                      </a:endParaRPr>
                    </a:p>
                  </a:txBody>
                  <a:tcPr/>
                </a:tc>
              </a:tr>
              <a:tr h="370840">
                <a:tc>
                  <a:txBody>
                    <a:bodyPr/>
                    <a:lstStyle/>
                    <a:p>
                      <a:pPr algn="ctr"/>
                      <a:r>
                        <a:rPr lang="es-ES" b="1" dirty="0" smtClean="0">
                          <a:solidFill>
                            <a:schemeClr val="tx1">
                              <a:lumMod val="65000"/>
                              <a:lumOff val="35000"/>
                            </a:schemeClr>
                          </a:solidFill>
                        </a:rPr>
                        <a:t>1</a:t>
                      </a:r>
                      <a:endParaRPr lang="es-ES" b="1" dirty="0">
                        <a:solidFill>
                          <a:schemeClr val="tx1">
                            <a:lumMod val="65000"/>
                            <a:lumOff val="35000"/>
                          </a:schemeClr>
                        </a:solidFill>
                      </a:endParaRPr>
                    </a:p>
                  </a:txBody>
                  <a:tcPr/>
                </a:tc>
                <a:tc>
                  <a:txBody>
                    <a:bodyPr/>
                    <a:lstStyle/>
                    <a:p>
                      <a:pPr algn="ctr"/>
                      <a:r>
                        <a:rPr lang="es-ES" b="1" dirty="0" smtClean="0">
                          <a:solidFill>
                            <a:schemeClr val="tx1">
                              <a:lumMod val="65000"/>
                              <a:lumOff val="35000"/>
                            </a:schemeClr>
                          </a:solidFill>
                        </a:rPr>
                        <a:t>1</a:t>
                      </a:r>
                      <a:endParaRPr lang="es-ES" b="1" dirty="0">
                        <a:solidFill>
                          <a:schemeClr val="tx1">
                            <a:lumMod val="65000"/>
                            <a:lumOff val="35000"/>
                          </a:schemeClr>
                        </a:solidFill>
                      </a:endParaRPr>
                    </a:p>
                  </a:txBody>
                  <a:tcPr/>
                </a:tc>
                <a:tc>
                  <a:txBody>
                    <a:bodyPr/>
                    <a:lstStyle/>
                    <a:p>
                      <a:pPr algn="ctr"/>
                      <a:r>
                        <a:rPr lang="es-ES" b="1" dirty="0" smtClean="0">
                          <a:solidFill>
                            <a:schemeClr val="tx1"/>
                          </a:solidFill>
                        </a:rPr>
                        <a:t>D4</a:t>
                      </a:r>
                      <a:endParaRPr lang="es-ES" b="1" dirty="0">
                        <a:solidFill>
                          <a:schemeClr val="tx1"/>
                        </a:solidFill>
                      </a:endParaRPr>
                    </a:p>
                  </a:txBody>
                  <a:tcPr/>
                </a:tc>
              </a:tr>
            </a:tbl>
          </a:graphicData>
        </a:graphic>
      </p:graphicFrame>
      <p:pic>
        <p:nvPicPr>
          <p:cNvPr id="17438" name="Picture 3"/>
          <p:cNvPicPr>
            <a:picLocks noChangeAspect="1" noChangeArrowheads="1"/>
          </p:cNvPicPr>
          <p:nvPr/>
        </p:nvPicPr>
        <p:blipFill>
          <a:blip r:embed="rId2" cstate="print"/>
          <a:srcRect/>
          <a:stretch>
            <a:fillRect/>
          </a:stretch>
        </p:blipFill>
        <p:spPr bwMode="auto">
          <a:xfrm>
            <a:off x="4943475" y="2554288"/>
            <a:ext cx="3406775" cy="2979737"/>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s-ES" smtClean="0"/>
              <a:t>Implementación de un MUX 4-a-1 con puertas</a:t>
            </a:r>
          </a:p>
        </p:txBody>
      </p:sp>
      <p:sp>
        <p:nvSpPr>
          <p:cNvPr id="1843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11</a:t>
            </a:fld>
            <a:endParaRPr lang="es-ES" dirty="0" smtClean="0"/>
          </a:p>
        </p:txBody>
      </p:sp>
      <p:pic>
        <p:nvPicPr>
          <p:cNvPr id="18436" name="Picture 3"/>
          <p:cNvPicPr>
            <a:picLocks noChangeAspect="1" noChangeArrowheads="1"/>
          </p:cNvPicPr>
          <p:nvPr/>
        </p:nvPicPr>
        <p:blipFill>
          <a:blip r:embed="rId2" cstate="print"/>
          <a:srcRect/>
          <a:stretch>
            <a:fillRect/>
          </a:stretch>
        </p:blipFill>
        <p:spPr bwMode="auto">
          <a:xfrm>
            <a:off x="2235200" y="1433513"/>
            <a:ext cx="5210175" cy="46005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1 Título"/>
          <p:cNvSpPr>
            <a:spLocks noGrp="1"/>
          </p:cNvSpPr>
          <p:nvPr>
            <p:ph type="title"/>
          </p:nvPr>
        </p:nvSpPr>
        <p:spPr/>
        <p:txBody>
          <a:bodyPr/>
          <a:lstStyle/>
          <a:p>
            <a:r>
              <a:rPr lang="es-ES" smtClean="0"/>
              <a:t>Puerta de transmisión</a:t>
            </a:r>
          </a:p>
        </p:txBody>
      </p:sp>
      <p:sp>
        <p:nvSpPr>
          <p:cNvPr id="410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12</a:t>
            </a:fld>
            <a:endParaRPr lang="es-ES" dirty="0" smtClean="0"/>
          </a:p>
        </p:txBody>
      </p:sp>
      <p:graphicFrame>
        <p:nvGraphicFramePr>
          <p:cNvPr id="4098" name="Object 3"/>
          <p:cNvGraphicFramePr>
            <a:graphicFrameLocks noChangeAspect="1"/>
          </p:cNvGraphicFramePr>
          <p:nvPr/>
        </p:nvGraphicFramePr>
        <p:xfrm>
          <a:off x="6203950" y="1822450"/>
          <a:ext cx="2635250" cy="1262063"/>
        </p:xfrm>
        <a:graphic>
          <a:graphicData uri="http://schemas.openxmlformats.org/presentationml/2006/ole">
            <p:oleObj spid="_x0000_s4098" name="Visio" r:id="rId4" imgW="3033600" imgH="1454031" progId="Visio.Drawing.11">
              <p:embed/>
            </p:oleObj>
          </a:graphicData>
        </a:graphic>
      </p:graphicFrame>
      <p:graphicFrame>
        <p:nvGraphicFramePr>
          <p:cNvPr id="4099" name="Object 5"/>
          <p:cNvGraphicFramePr>
            <a:graphicFrameLocks noChangeAspect="1"/>
          </p:cNvGraphicFramePr>
          <p:nvPr/>
        </p:nvGraphicFramePr>
        <p:xfrm>
          <a:off x="3524250" y="1860550"/>
          <a:ext cx="2555875" cy="1223963"/>
        </p:xfrm>
        <a:graphic>
          <a:graphicData uri="http://schemas.openxmlformats.org/presentationml/2006/ole">
            <p:oleObj spid="_x0000_s4099" name="Visio" r:id="rId5" imgW="3033600" imgH="1454031" progId="Visio.Drawing.11">
              <p:embed/>
            </p:oleObj>
          </a:graphicData>
        </a:graphic>
      </p:graphicFrame>
      <p:graphicFrame>
        <p:nvGraphicFramePr>
          <p:cNvPr id="4100" name="Object 4"/>
          <p:cNvGraphicFramePr>
            <a:graphicFrameLocks noChangeAspect="1"/>
          </p:cNvGraphicFramePr>
          <p:nvPr/>
        </p:nvGraphicFramePr>
        <p:xfrm>
          <a:off x="-452438" y="863600"/>
          <a:ext cx="3976688" cy="2708275"/>
        </p:xfrm>
        <a:graphic>
          <a:graphicData uri="http://schemas.openxmlformats.org/presentationml/2006/ole">
            <p:oleObj spid="_x0000_s4100" name="Visio" r:id="rId6" imgW="4878720" imgH="3739040" progId="Visio.Drawing.11">
              <p:embed/>
            </p:oleObj>
          </a:graphicData>
        </a:graphic>
      </p:graphicFrame>
      <p:graphicFrame>
        <p:nvGraphicFramePr>
          <p:cNvPr id="4101" name="Object 5"/>
          <p:cNvGraphicFramePr>
            <a:graphicFrameLocks noChangeAspect="1"/>
          </p:cNvGraphicFramePr>
          <p:nvPr/>
        </p:nvGraphicFramePr>
        <p:xfrm>
          <a:off x="1466850" y="4178300"/>
          <a:ext cx="6403975" cy="1876425"/>
        </p:xfrm>
        <a:graphic>
          <a:graphicData uri="http://schemas.openxmlformats.org/presentationml/2006/ole">
            <p:oleObj spid="_x0000_s4101" name="Visio" r:id="rId7" imgW="3175831" imgH="928826" progId="Visio.Drawing.11">
              <p:embed/>
            </p:oleObj>
          </a:graphicData>
        </a:graphic>
      </p:graphicFrame>
      <p:sp>
        <p:nvSpPr>
          <p:cNvPr id="4104" name="7 CuadroTexto"/>
          <p:cNvSpPr txBox="1">
            <a:spLocks noChangeArrowheads="1"/>
          </p:cNvSpPr>
          <p:nvPr/>
        </p:nvSpPr>
        <p:spPr bwMode="auto">
          <a:xfrm>
            <a:off x="2811463" y="3571875"/>
            <a:ext cx="4025900" cy="338138"/>
          </a:xfrm>
          <a:prstGeom prst="rect">
            <a:avLst/>
          </a:prstGeom>
          <a:noFill/>
          <a:ln w="9525">
            <a:noFill/>
            <a:miter lim="800000"/>
            <a:headEnd/>
            <a:tailEnd/>
          </a:ln>
        </p:spPr>
        <p:txBody>
          <a:bodyPr>
            <a:spAutoFit/>
          </a:bodyPr>
          <a:lstStyle/>
          <a:p>
            <a:pPr algn="ctr">
              <a:buFont typeface="Monotype Sorts" pitchFamily="2" charset="2"/>
              <a:buNone/>
            </a:pPr>
            <a:r>
              <a:rPr lang="es-ES" sz="1600">
                <a:solidFill>
                  <a:srgbClr val="009900"/>
                </a:solidFill>
              </a:rPr>
              <a:t>Puerta de transmisión CMOS</a:t>
            </a:r>
          </a:p>
        </p:txBody>
      </p:sp>
      <p:sp>
        <p:nvSpPr>
          <p:cNvPr id="4105" name="8 CuadroTexto"/>
          <p:cNvSpPr txBox="1">
            <a:spLocks noChangeArrowheads="1"/>
          </p:cNvSpPr>
          <p:nvPr/>
        </p:nvSpPr>
        <p:spPr bwMode="auto">
          <a:xfrm>
            <a:off x="2659063" y="1270000"/>
            <a:ext cx="4178300" cy="339725"/>
          </a:xfrm>
          <a:prstGeom prst="rect">
            <a:avLst/>
          </a:prstGeom>
          <a:noFill/>
          <a:ln w="9525">
            <a:noFill/>
            <a:miter lim="800000"/>
            <a:headEnd/>
            <a:tailEnd/>
          </a:ln>
        </p:spPr>
        <p:txBody>
          <a:bodyPr>
            <a:spAutoFit/>
          </a:bodyPr>
          <a:lstStyle/>
          <a:p>
            <a:pPr algn="ctr">
              <a:buFont typeface="Monotype Sorts" pitchFamily="2" charset="2"/>
              <a:buNone/>
            </a:pPr>
            <a:r>
              <a:rPr lang="es-ES" sz="1600" dirty="0">
                <a:solidFill>
                  <a:srgbClr val="009900"/>
                </a:solidFill>
              </a:rPr>
              <a:t>Puerta de transmisión simple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1 Título"/>
          <p:cNvSpPr>
            <a:spLocks noGrp="1"/>
          </p:cNvSpPr>
          <p:nvPr>
            <p:ph type="title"/>
          </p:nvPr>
        </p:nvSpPr>
        <p:spPr/>
        <p:txBody>
          <a:bodyPr/>
          <a:lstStyle/>
          <a:p>
            <a:r>
              <a:rPr lang="es-ES" dirty="0" smtClean="0"/>
              <a:t>Implementación de un MUX con puertas de transmisión simple y CMOS</a:t>
            </a:r>
          </a:p>
        </p:txBody>
      </p:sp>
      <p:sp>
        <p:nvSpPr>
          <p:cNvPr id="5126"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13</a:t>
            </a:fld>
            <a:endParaRPr lang="es-ES" dirty="0" smtClean="0"/>
          </a:p>
        </p:txBody>
      </p:sp>
      <p:graphicFrame>
        <p:nvGraphicFramePr>
          <p:cNvPr id="5122" name="Object 4"/>
          <p:cNvGraphicFramePr>
            <a:graphicFrameLocks noChangeAspect="1"/>
          </p:cNvGraphicFramePr>
          <p:nvPr/>
        </p:nvGraphicFramePr>
        <p:xfrm>
          <a:off x="5283200" y="1406525"/>
          <a:ext cx="2219325" cy="1790700"/>
        </p:xfrm>
        <a:graphic>
          <a:graphicData uri="http://schemas.openxmlformats.org/presentationml/2006/ole">
            <p:oleObj spid="_x0000_s5122" name="Visio" r:id="rId3" imgW="1588992" imgH="1283223" progId="Visio.Drawing.11">
              <p:embed/>
            </p:oleObj>
          </a:graphicData>
        </a:graphic>
      </p:graphicFrame>
      <p:graphicFrame>
        <p:nvGraphicFramePr>
          <p:cNvPr id="5123" name="Object 7"/>
          <p:cNvGraphicFramePr>
            <a:graphicFrameLocks noGrp="1" noChangeAspect="1"/>
          </p:cNvGraphicFramePr>
          <p:nvPr/>
        </p:nvGraphicFramePr>
        <p:xfrm>
          <a:off x="420688" y="3008313"/>
          <a:ext cx="4705350" cy="1755775"/>
        </p:xfrm>
        <a:graphic>
          <a:graphicData uri="http://schemas.openxmlformats.org/presentationml/2006/ole">
            <p:oleObj spid="_x0000_s5123" name="Visio" r:id="rId4" imgW="2704896" imgH="1010074" progId="Visio.Drawing.11">
              <p:embed/>
            </p:oleObj>
          </a:graphicData>
        </a:graphic>
      </p:graphicFrame>
      <p:graphicFrame>
        <p:nvGraphicFramePr>
          <p:cNvPr id="5124" name="Object 12"/>
          <p:cNvGraphicFramePr>
            <a:graphicFrameLocks noChangeAspect="1"/>
          </p:cNvGraphicFramePr>
          <p:nvPr/>
        </p:nvGraphicFramePr>
        <p:xfrm>
          <a:off x="5283200" y="3886200"/>
          <a:ext cx="2976563" cy="2286000"/>
        </p:xfrm>
        <a:graphic>
          <a:graphicData uri="http://schemas.openxmlformats.org/presentationml/2006/ole">
            <p:oleObj spid="_x0000_s5124" name="Visio" r:id="rId5" imgW="2228736" imgH="1711685" progId="Visio.Drawing.11">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S" smtClean="0"/>
              <a:t>Implementación de un MUX con MUXES de jerarquía inferior</a:t>
            </a:r>
          </a:p>
        </p:txBody>
      </p:sp>
      <p:sp>
        <p:nvSpPr>
          <p:cNvPr id="1945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14</a:t>
            </a:fld>
            <a:endParaRPr lang="es-ES" dirty="0" smtClean="0"/>
          </a:p>
        </p:txBody>
      </p:sp>
      <p:pic>
        <p:nvPicPr>
          <p:cNvPr id="19460" name="Picture 6" descr="http://upload.wikimedia.org/wikipedia/commons/thumb/d/dd/2-MUX_Aufbau_DIN40900.svg/273px-2-MUX_Aufbau_DIN40900.svg.png"/>
          <p:cNvPicPr>
            <a:picLocks noChangeAspect="1" noChangeArrowheads="1"/>
          </p:cNvPicPr>
          <p:nvPr/>
        </p:nvPicPr>
        <p:blipFill>
          <a:blip r:embed="rId3" cstate="print"/>
          <a:srcRect/>
          <a:stretch>
            <a:fillRect/>
          </a:stretch>
        </p:blipFill>
        <p:spPr bwMode="auto">
          <a:xfrm>
            <a:off x="2301875" y="1738313"/>
            <a:ext cx="4445000" cy="3582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S" smtClean="0"/>
              <a:t>Implementación de la puerta XOR con un MUX</a:t>
            </a:r>
          </a:p>
        </p:txBody>
      </p:sp>
      <p:sp>
        <p:nvSpPr>
          <p:cNvPr id="2048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15</a:t>
            </a:fld>
            <a:endParaRPr lang="es-ES" dirty="0" smtClean="0"/>
          </a:p>
        </p:txBody>
      </p:sp>
      <p:pic>
        <p:nvPicPr>
          <p:cNvPr id="20484" name="Picture 7"/>
          <p:cNvPicPr>
            <a:picLocks noChangeAspect="1" noChangeArrowheads="1"/>
          </p:cNvPicPr>
          <p:nvPr/>
        </p:nvPicPr>
        <p:blipFill>
          <a:blip r:embed="rId3" cstate="print"/>
          <a:srcRect/>
          <a:stretch>
            <a:fillRect/>
          </a:stretch>
        </p:blipFill>
        <p:spPr bwMode="auto">
          <a:xfrm>
            <a:off x="1150938" y="2328863"/>
            <a:ext cx="7491412" cy="25114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S" smtClean="0"/>
              <a:t>Multiplexor de 4 canales de entrada de dos bits por canal</a:t>
            </a:r>
          </a:p>
        </p:txBody>
      </p:sp>
      <p:sp>
        <p:nvSpPr>
          <p:cNvPr id="21507"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16</a:t>
            </a:fld>
            <a:endParaRPr lang="es-ES" dirty="0" smtClean="0"/>
          </a:p>
        </p:txBody>
      </p:sp>
      <p:pic>
        <p:nvPicPr>
          <p:cNvPr id="21508" name="Picture 2"/>
          <p:cNvPicPr>
            <a:picLocks noChangeAspect="1" noChangeArrowheads="1"/>
          </p:cNvPicPr>
          <p:nvPr/>
        </p:nvPicPr>
        <p:blipFill>
          <a:blip r:embed="rId3" cstate="print"/>
          <a:srcRect/>
          <a:stretch>
            <a:fillRect/>
          </a:stretch>
        </p:blipFill>
        <p:spPr bwMode="auto">
          <a:xfrm>
            <a:off x="2630488" y="1319213"/>
            <a:ext cx="3438525" cy="48450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3" cstate="print"/>
          <a:srcRect/>
          <a:stretch>
            <a:fillRect/>
          </a:stretch>
        </p:blipFill>
        <p:spPr bwMode="auto">
          <a:xfrm>
            <a:off x="5076825" y="2695575"/>
            <a:ext cx="3762375" cy="2390775"/>
          </a:xfrm>
          <a:prstGeom prst="rect">
            <a:avLst/>
          </a:prstGeom>
          <a:noFill/>
          <a:ln w="9525" algn="ctr">
            <a:noFill/>
            <a:miter lim="800000"/>
            <a:headEnd/>
            <a:tailEnd/>
          </a:ln>
        </p:spPr>
      </p:pic>
      <p:sp>
        <p:nvSpPr>
          <p:cNvPr id="22531" name="1 Título"/>
          <p:cNvSpPr>
            <a:spLocks noGrp="1"/>
          </p:cNvSpPr>
          <p:nvPr>
            <p:ph type="title"/>
          </p:nvPr>
        </p:nvSpPr>
        <p:spPr/>
        <p:txBody>
          <a:bodyPr/>
          <a:lstStyle/>
          <a:p>
            <a:r>
              <a:rPr lang="es-ES" smtClean="0"/>
              <a:t>Implementación de un MUX de 2 bits por canal con Muxes de un bit</a:t>
            </a:r>
          </a:p>
        </p:txBody>
      </p:sp>
      <p:sp>
        <p:nvSpPr>
          <p:cNvPr id="22532"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17</a:t>
            </a:fld>
            <a:endParaRPr lang="es-ES" dirty="0" smtClean="0"/>
          </a:p>
        </p:txBody>
      </p:sp>
      <p:pic>
        <p:nvPicPr>
          <p:cNvPr id="35845" name="Picture 5"/>
          <p:cNvPicPr>
            <a:picLocks noChangeAspect="1" noChangeArrowheads="1"/>
          </p:cNvPicPr>
          <p:nvPr/>
        </p:nvPicPr>
        <p:blipFill>
          <a:blip r:embed="rId4" cstate="print"/>
          <a:srcRect/>
          <a:stretch>
            <a:fillRect/>
          </a:stretch>
        </p:blipFill>
        <p:spPr bwMode="auto">
          <a:xfrm>
            <a:off x="215900" y="2660650"/>
            <a:ext cx="4165600" cy="2425700"/>
          </a:xfrm>
          <a:prstGeom prst="rect">
            <a:avLst/>
          </a:prstGeom>
          <a:noFill/>
          <a:ln w="9525" cap="flat" cmpd="sng" algn="ctr">
            <a:solidFill>
              <a:schemeClr val="accent2">
                <a:lumMod val="60000"/>
                <a:lumOff val="40000"/>
              </a:schemeClr>
            </a:solidFill>
            <a:prstDash val="solid"/>
            <a:miter lim="800000"/>
            <a:headEnd/>
            <a:tailEnd/>
          </a:ln>
          <a:effectLst/>
        </p:spPr>
      </p:pic>
      <p:sp>
        <p:nvSpPr>
          <p:cNvPr id="11" name="10 Flecha a la derecha con bandas"/>
          <p:cNvSpPr/>
          <p:nvPr/>
        </p:nvSpPr>
        <p:spPr bwMode="auto">
          <a:xfrm>
            <a:off x="4133850" y="3246438"/>
            <a:ext cx="1112838" cy="895350"/>
          </a:xfrm>
          <a:prstGeom prst="stripedRightArrow">
            <a:avLst/>
          </a:prstGeom>
          <a:solidFill>
            <a:schemeClr val="accent2">
              <a:lumMod val="60000"/>
              <a:lumOff val="40000"/>
            </a:schemeClr>
          </a:solidFill>
          <a:ln w="9525" cap="flat" cmpd="sng" algn="ctr">
            <a:solidFill>
              <a:schemeClr val="accent1">
                <a:lumMod val="75000"/>
              </a:schemeClr>
            </a:solidFill>
            <a:prstDash val="solid"/>
            <a:round/>
            <a:headEnd type="none" w="med" len="med"/>
            <a:tailEnd type="none" w="med" len="med"/>
          </a:ln>
          <a:effectLst/>
        </p:spPr>
        <p:txBody>
          <a:bodyPr/>
          <a:lstStyle/>
          <a:p>
            <a:pPr marL="334963" indent="-334963" defTabSz="893763">
              <a:defRPr/>
            </a:pP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ES" smtClean="0"/>
              <a:t>Implementación de un MUX de 4 bits por canal con Muxes de un bit</a:t>
            </a:r>
          </a:p>
        </p:txBody>
      </p:sp>
      <p:sp>
        <p:nvSpPr>
          <p:cNvPr id="2355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18</a:t>
            </a:fld>
            <a:endParaRPr lang="es-ES" dirty="0" smtClean="0"/>
          </a:p>
        </p:txBody>
      </p:sp>
      <p:pic>
        <p:nvPicPr>
          <p:cNvPr id="4" name="Picture 2"/>
          <p:cNvPicPr>
            <a:picLocks noChangeAspect="1" noChangeArrowheads="1"/>
          </p:cNvPicPr>
          <p:nvPr/>
        </p:nvPicPr>
        <p:blipFill>
          <a:blip r:embed="rId2" cstate="print"/>
          <a:srcRect l="37621" t="27328" r="35072" b="24089"/>
          <a:stretch>
            <a:fillRect/>
          </a:stretch>
        </p:blipFill>
        <p:spPr bwMode="auto">
          <a:xfrm>
            <a:off x="204788" y="1403350"/>
            <a:ext cx="4122737" cy="4397375"/>
          </a:xfrm>
          <a:prstGeom prst="rect">
            <a:avLst/>
          </a:prstGeom>
          <a:noFill/>
          <a:ln w="9525">
            <a:solidFill>
              <a:schemeClr val="accent1">
                <a:lumMod val="75000"/>
              </a:schemeClr>
            </a:solidFill>
            <a:miter lim="800000"/>
            <a:headEnd/>
            <a:tailEnd/>
          </a:ln>
        </p:spPr>
      </p:pic>
      <p:pic>
        <p:nvPicPr>
          <p:cNvPr id="23557" name="Picture 2"/>
          <p:cNvPicPr>
            <a:picLocks noChangeAspect="1" noChangeArrowheads="1"/>
          </p:cNvPicPr>
          <p:nvPr/>
        </p:nvPicPr>
        <p:blipFill>
          <a:blip r:embed="rId3" cstate="print"/>
          <a:srcRect l="37015" t="28340" r="34467" b="12955"/>
          <a:stretch>
            <a:fillRect/>
          </a:stretch>
        </p:blipFill>
        <p:spPr bwMode="auto">
          <a:xfrm>
            <a:off x="4883150" y="1185863"/>
            <a:ext cx="4260850" cy="5257800"/>
          </a:xfrm>
          <a:prstGeom prst="rect">
            <a:avLst/>
          </a:prstGeom>
          <a:noFill/>
          <a:ln w="9525">
            <a:noFill/>
            <a:miter lim="800000"/>
            <a:headEnd/>
            <a:tailEnd/>
          </a:ln>
        </p:spPr>
      </p:pic>
      <p:sp>
        <p:nvSpPr>
          <p:cNvPr id="6" name="5 Flecha a la derecha con bandas"/>
          <p:cNvSpPr/>
          <p:nvPr/>
        </p:nvSpPr>
        <p:spPr bwMode="auto">
          <a:xfrm>
            <a:off x="4327525" y="3246438"/>
            <a:ext cx="701675" cy="895350"/>
          </a:xfrm>
          <a:prstGeom prst="stripedRightArrow">
            <a:avLst/>
          </a:prstGeom>
          <a:solidFill>
            <a:schemeClr val="accent2">
              <a:lumMod val="60000"/>
              <a:lumOff val="40000"/>
            </a:schemeClr>
          </a:solidFill>
          <a:ln w="9525" cap="flat" cmpd="sng" algn="ctr">
            <a:solidFill>
              <a:schemeClr val="accent1">
                <a:lumMod val="75000"/>
              </a:schemeClr>
            </a:solidFill>
            <a:prstDash val="solid"/>
            <a:round/>
            <a:headEnd type="none" w="med" len="med"/>
            <a:tailEnd type="none" w="med" len="med"/>
          </a:ln>
          <a:effectLst/>
        </p:spPr>
        <p:txBody>
          <a:bodyPr/>
          <a:lstStyle/>
          <a:p>
            <a:pPr marL="334963" indent="-334963" defTabSz="893763">
              <a:defRPr/>
            </a:pP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11 Marcador de contenido"/>
          <p:cNvSpPr>
            <a:spLocks noGrp="1"/>
          </p:cNvSpPr>
          <p:nvPr>
            <p:ph idx="1"/>
          </p:nvPr>
        </p:nvSpPr>
        <p:spPr>
          <a:xfrm>
            <a:off x="420688" y="1447800"/>
            <a:ext cx="8418512" cy="1363663"/>
          </a:xfrm>
        </p:spPr>
        <p:txBody>
          <a:bodyPr/>
          <a:lstStyle/>
          <a:p>
            <a:pPr indent="-215900">
              <a:lnSpc>
                <a:spcPts val="2300"/>
              </a:lnSpc>
              <a:spcBef>
                <a:spcPct val="0"/>
              </a:spcBef>
            </a:pPr>
            <a:r>
              <a:rPr lang="es-ES" smtClean="0"/>
              <a:t>Un demultiplexor es un circuito combinacional que tiene una entrada de información de datos d y n entradas de control que sirven para seleccionar una de las 2</a:t>
            </a:r>
            <a:r>
              <a:rPr lang="es-ES" baseline="30000" smtClean="0"/>
              <a:t>n</a:t>
            </a:r>
            <a:r>
              <a:rPr lang="es-ES" smtClean="0"/>
              <a:t> salidas, por la que ha de salir el dato que presente en la entrada</a:t>
            </a:r>
          </a:p>
        </p:txBody>
      </p:sp>
      <p:sp>
        <p:nvSpPr>
          <p:cNvPr id="6148" name="1 Título"/>
          <p:cNvSpPr>
            <a:spLocks noGrp="1"/>
          </p:cNvSpPr>
          <p:nvPr>
            <p:ph type="title"/>
          </p:nvPr>
        </p:nvSpPr>
        <p:spPr/>
        <p:txBody>
          <a:bodyPr/>
          <a:lstStyle/>
          <a:p>
            <a:r>
              <a:rPr lang="es-ES" smtClean="0"/>
              <a:t>Demultiplexor</a:t>
            </a:r>
          </a:p>
        </p:txBody>
      </p:sp>
      <p:sp>
        <p:nvSpPr>
          <p:cNvPr id="614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19</a:t>
            </a:fld>
            <a:endParaRPr lang="es-ES" dirty="0" smtClean="0"/>
          </a:p>
        </p:txBody>
      </p:sp>
      <p:graphicFrame>
        <p:nvGraphicFramePr>
          <p:cNvPr id="6146" name="Object 7"/>
          <p:cNvGraphicFramePr>
            <a:graphicFrameLocks noChangeAspect="1"/>
          </p:cNvGraphicFramePr>
          <p:nvPr/>
        </p:nvGraphicFramePr>
        <p:xfrm>
          <a:off x="966788" y="3214688"/>
          <a:ext cx="3778250" cy="2913062"/>
        </p:xfrm>
        <a:graphic>
          <a:graphicData uri="http://schemas.openxmlformats.org/presentationml/2006/ole">
            <p:oleObj spid="_x0000_s6146" name="Visio" r:id="rId3" imgW="2660812" imgH="2051112" progId="Visio.Drawing.11">
              <p:embed/>
            </p:oleObj>
          </a:graphicData>
        </a:graphic>
      </p:graphicFrame>
      <p:pic>
        <p:nvPicPr>
          <p:cNvPr id="6150" name="Picture 13" descr="Demultiplexores"/>
          <p:cNvPicPr>
            <a:picLocks noChangeAspect="1" noChangeArrowheads="1" noCrop="1"/>
          </p:cNvPicPr>
          <p:nvPr/>
        </p:nvPicPr>
        <p:blipFill>
          <a:blip r:embed="rId4" cstate="print"/>
          <a:srcRect/>
          <a:stretch>
            <a:fillRect/>
          </a:stretch>
        </p:blipFill>
        <p:spPr bwMode="auto">
          <a:xfrm>
            <a:off x="5062538" y="3214688"/>
            <a:ext cx="3478212" cy="1808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a:t>
            </a:fld>
            <a:endParaRPr lang="es-ES" dirty="0" smtClean="0"/>
          </a:p>
        </p:txBody>
      </p:sp>
      <p:sp>
        <p:nvSpPr>
          <p:cNvPr id="12291" name="Rectangle 2"/>
          <p:cNvSpPr>
            <a:spLocks noGrp="1" noChangeArrowheads="1"/>
          </p:cNvSpPr>
          <p:nvPr>
            <p:ph type="title"/>
          </p:nvPr>
        </p:nvSpPr>
        <p:spPr/>
        <p:txBody>
          <a:bodyPr/>
          <a:lstStyle/>
          <a:p>
            <a:r>
              <a:rPr lang="es-ES" smtClean="0"/>
              <a:t>ÍNDICE</a:t>
            </a:r>
          </a:p>
        </p:txBody>
      </p:sp>
      <p:sp>
        <p:nvSpPr>
          <p:cNvPr id="16388" name="Rectangle 3"/>
          <p:cNvSpPr>
            <a:spLocks noGrp="1" noChangeArrowheads="1"/>
          </p:cNvSpPr>
          <p:nvPr>
            <p:ph type="body" idx="1"/>
          </p:nvPr>
        </p:nvSpPr>
        <p:spPr/>
        <p:txBody>
          <a:bodyPr/>
          <a:lstStyle/>
          <a:p>
            <a:pPr marL="904875" lvl="1" indent="-457200">
              <a:spcAft>
                <a:spcPct val="0"/>
              </a:spcAft>
              <a:buClr>
                <a:srgbClr val="009900"/>
              </a:buClr>
              <a:buSzPct val="100000"/>
              <a:buFont typeface="+mj-lt"/>
              <a:buAutoNum type="arabicPeriod"/>
              <a:defRPr/>
            </a:pPr>
            <a:r>
              <a:rPr lang="pt-BR" dirty="0" smtClean="0"/>
              <a:t>Lógica </a:t>
            </a:r>
            <a:r>
              <a:rPr lang="pt-BR" dirty="0" err="1" smtClean="0"/>
              <a:t>combinacional</a:t>
            </a:r>
            <a:r>
              <a:rPr lang="pt-BR" dirty="0" smtClean="0"/>
              <a:t>. Circuitos MSI</a:t>
            </a:r>
          </a:p>
          <a:p>
            <a:pPr marL="904875" lvl="1" indent="-457200">
              <a:spcAft>
                <a:spcPct val="0"/>
              </a:spcAft>
              <a:buClr>
                <a:srgbClr val="009900"/>
              </a:buClr>
              <a:buSzPct val="100000"/>
              <a:buFont typeface="+mj-lt"/>
              <a:buAutoNum type="arabicPeriod"/>
              <a:defRPr/>
            </a:pPr>
            <a:r>
              <a:rPr lang="pt-BR" dirty="0" err="1" smtClean="0"/>
              <a:t>Multiplexores</a:t>
            </a:r>
            <a:endParaRPr lang="pt-BR" dirty="0" smtClean="0"/>
          </a:p>
          <a:p>
            <a:pPr marL="904875" lvl="1" indent="-457200">
              <a:spcAft>
                <a:spcPct val="0"/>
              </a:spcAft>
              <a:buClr>
                <a:srgbClr val="009900"/>
              </a:buClr>
              <a:buSzPct val="100000"/>
              <a:buFont typeface="+mj-lt"/>
              <a:buAutoNum type="arabicPeriod"/>
              <a:defRPr/>
            </a:pPr>
            <a:r>
              <a:rPr lang="pt-BR" dirty="0" err="1" smtClean="0"/>
              <a:t>Demultiplexores</a:t>
            </a:r>
            <a:endParaRPr lang="pt-BR" dirty="0" smtClean="0"/>
          </a:p>
          <a:p>
            <a:pPr marL="904875" lvl="1" indent="-457200">
              <a:spcAft>
                <a:spcPct val="0"/>
              </a:spcAft>
              <a:buClr>
                <a:srgbClr val="009900"/>
              </a:buClr>
              <a:buSzPct val="100000"/>
              <a:buFont typeface="+mj-lt"/>
              <a:buAutoNum type="arabicPeriod"/>
              <a:defRPr/>
            </a:pPr>
            <a:r>
              <a:rPr lang="pt-BR" dirty="0" smtClean="0"/>
              <a:t>Codificadores</a:t>
            </a:r>
          </a:p>
          <a:p>
            <a:pPr marL="904875" lvl="1" indent="-457200">
              <a:spcAft>
                <a:spcPct val="0"/>
              </a:spcAft>
              <a:buClr>
                <a:srgbClr val="009900"/>
              </a:buClr>
              <a:buSzPct val="100000"/>
              <a:buFont typeface="+mj-lt"/>
              <a:buAutoNum type="arabicPeriod"/>
              <a:defRPr/>
            </a:pPr>
            <a:r>
              <a:rPr lang="pt-BR" dirty="0" smtClean="0"/>
              <a:t>Decodificadores</a:t>
            </a:r>
          </a:p>
          <a:p>
            <a:pPr marL="904875" lvl="1" indent="-457200">
              <a:spcAft>
                <a:spcPct val="0"/>
              </a:spcAft>
              <a:buClr>
                <a:srgbClr val="009900"/>
              </a:buClr>
              <a:buSzPct val="100000"/>
              <a:buFont typeface="+mj-lt"/>
              <a:buAutoNum type="arabicPeriod"/>
              <a:defRPr/>
            </a:pPr>
            <a:r>
              <a:rPr lang="pt-BR" dirty="0" smtClean="0"/>
              <a:t>Comparadores</a:t>
            </a:r>
          </a:p>
          <a:p>
            <a:pPr marL="904875" lvl="1" indent="-457200">
              <a:spcAft>
                <a:spcPct val="0"/>
              </a:spcAft>
              <a:buClr>
                <a:srgbClr val="009900"/>
              </a:buClr>
              <a:buSzPct val="100000"/>
              <a:buFont typeface="+mj-lt"/>
              <a:buAutoNum type="arabicPeriod"/>
              <a:defRPr/>
            </a:pPr>
            <a:r>
              <a:rPr lang="pt-BR" dirty="0" err="1" smtClean="0"/>
              <a:t>Generadores</a:t>
            </a:r>
            <a:r>
              <a:rPr lang="pt-BR" dirty="0" smtClean="0"/>
              <a:t>/detectores de </a:t>
            </a:r>
            <a:r>
              <a:rPr lang="pt-BR" dirty="0" err="1" smtClean="0"/>
              <a:t>paridad</a:t>
            </a:r>
            <a:endParaRPr lang="pt-BR" dirty="0" smtClean="0"/>
          </a:p>
          <a:p>
            <a:pPr marL="904875" lvl="1" indent="-457200">
              <a:spcAft>
                <a:spcPct val="0"/>
              </a:spcAft>
              <a:buClr>
                <a:srgbClr val="009900"/>
              </a:buClr>
              <a:buSzPct val="100000"/>
              <a:buFont typeface="+mj-lt"/>
              <a:buAutoNum type="arabicPeriod"/>
              <a:defRPr/>
            </a:pPr>
            <a:endParaRPr lang="es-ES" dirty="0" smtClean="0"/>
          </a:p>
          <a:p>
            <a:pPr lvl="1">
              <a:spcAft>
                <a:spcPct val="0"/>
              </a:spcAft>
              <a:defRPr/>
            </a:pPr>
            <a:endParaRPr lang="es-E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Título"/>
          <p:cNvSpPr>
            <a:spLocks noGrp="1"/>
          </p:cNvSpPr>
          <p:nvPr>
            <p:ph type="title"/>
          </p:nvPr>
        </p:nvSpPr>
        <p:spPr/>
        <p:txBody>
          <a:bodyPr/>
          <a:lstStyle/>
          <a:p>
            <a:r>
              <a:rPr lang="es-ES" smtClean="0"/>
              <a:t>Demultiplexor 1 a 4</a:t>
            </a:r>
          </a:p>
        </p:txBody>
      </p:sp>
      <p:sp>
        <p:nvSpPr>
          <p:cNvPr id="24579"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20</a:t>
            </a:fld>
            <a:endParaRPr lang="es-ES" dirty="0" smtClean="0"/>
          </a:p>
        </p:txBody>
      </p:sp>
      <p:pic>
        <p:nvPicPr>
          <p:cNvPr id="24580" name="Picture 3"/>
          <p:cNvPicPr>
            <a:picLocks noChangeAspect="1" noChangeArrowheads="1"/>
          </p:cNvPicPr>
          <p:nvPr/>
        </p:nvPicPr>
        <p:blipFill>
          <a:blip r:embed="rId2" cstate="print"/>
          <a:srcRect l="28201" t="31377" r="24150" b="26112"/>
          <a:stretch>
            <a:fillRect/>
          </a:stretch>
        </p:blipFill>
        <p:spPr bwMode="auto">
          <a:xfrm>
            <a:off x="315913" y="1755775"/>
            <a:ext cx="8470900" cy="453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Título"/>
          <p:cNvSpPr>
            <a:spLocks noGrp="1"/>
          </p:cNvSpPr>
          <p:nvPr>
            <p:ph type="title"/>
          </p:nvPr>
        </p:nvSpPr>
        <p:spPr/>
        <p:txBody>
          <a:bodyPr/>
          <a:lstStyle/>
          <a:p>
            <a:r>
              <a:rPr lang="es-ES" smtClean="0"/>
              <a:t>Tabla de verdad de un DEMUX 1 a 4</a:t>
            </a:r>
          </a:p>
        </p:txBody>
      </p:sp>
      <p:sp>
        <p:nvSpPr>
          <p:cNvPr id="25603"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21</a:t>
            </a:fld>
            <a:endParaRPr lang="es-ES" dirty="0" smtClean="0"/>
          </a:p>
        </p:txBody>
      </p:sp>
      <p:pic>
        <p:nvPicPr>
          <p:cNvPr id="25604" name="Picture 3"/>
          <p:cNvPicPr>
            <a:picLocks noChangeAspect="1" noChangeArrowheads="1"/>
          </p:cNvPicPr>
          <p:nvPr/>
        </p:nvPicPr>
        <p:blipFill>
          <a:blip r:embed="rId2" cstate="print"/>
          <a:srcRect/>
          <a:stretch>
            <a:fillRect/>
          </a:stretch>
        </p:blipFill>
        <p:spPr bwMode="auto">
          <a:xfrm>
            <a:off x="2174875" y="1397000"/>
            <a:ext cx="4881563" cy="4913313"/>
          </a:xfrm>
          <a:prstGeom prst="rect">
            <a:avLst/>
          </a:prstGeom>
          <a:noFill/>
          <a:ln w="9525" algn="ctr">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Título"/>
          <p:cNvSpPr>
            <a:spLocks noGrp="1"/>
          </p:cNvSpPr>
          <p:nvPr>
            <p:ph type="title"/>
          </p:nvPr>
        </p:nvSpPr>
        <p:spPr/>
        <p:txBody>
          <a:bodyPr/>
          <a:lstStyle/>
          <a:p>
            <a:r>
              <a:rPr lang="es-ES" smtClean="0"/>
              <a:t>Demultiplexor de 4 a 1 con canales de 2 bits</a:t>
            </a:r>
          </a:p>
        </p:txBody>
      </p:sp>
      <p:sp>
        <p:nvSpPr>
          <p:cNvPr id="26627"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22</a:t>
            </a:fld>
            <a:endParaRPr lang="es-ES" dirty="0" smtClean="0"/>
          </a:p>
        </p:txBody>
      </p:sp>
      <p:pic>
        <p:nvPicPr>
          <p:cNvPr id="26628" name="Picture 3"/>
          <p:cNvPicPr>
            <a:picLocks noChangeAspect="1" noChangeArrowheads="1"/>
          </p:cNvPicPr>
          <p:nvPr/>
        </p:nvPicPr>
        <p:blipFill>
          <a:blip r:embed="rId2" cstate="print"/>
          <a:srcRect/>
          <a:stretch>
            <a:fillRect/>
          </a:stretch>
        </p:blipFill>
        <p:spPr bwMode="auto">
          <a:xfrm>
            <a:off x="2490788" y="1343025"/>
            <a:ext cx="4203700" cy="4937125"/>
          </a:xfrm>
          <a:prstGeom prst="rect">
            <a:avLst/>
          </a:prstGeom>
          <a:noFill/>
          <a:ln w="9525" algn="ctr">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S" smtClean="0"/>
              <a:t>Implementación de un DMUX de 1 a 2. </a:t>
            </a:r>
            <a:br>
              <a:rPr lang="es-ES" smtClean="0"/>
            </a:br>
            <a:r>
              <a:rPr lang="es-ES" smtClean="0"/>
              <a:t>Tabla de verdad y funciones booleanas</a:t>
            </a:r>
          </a:p>
        </p:txBody>
      </p:sp>
      <p:sp>
        <p:nvSpPr>
          <p:cNvPr id="2765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23</a:t>
            </a:fld>
            <a:endParaRPr lang="es-ES" dirty="0" smtClean="0"/>
          </a:p>
        </p:txBody>
      </p:sp>
      <p:pic>
        <p:nvPicPr>
          <p:cNvPr id="27652" name="Picture 2"/>
          <p:cNvPicPr>
            <a:picLocks noChangeAspect="1" noChangeArrowheads="1"/>
          </p:cNvPicPr>
          <p:nvPr/>
        </p:nvPicPr>
        <p:blipFill>
          <a:blip r:embed="rId2" cstate="print"/>
          <a:srcRect/>
          <a:stretch>
            <a:fillRect/>
          </a:stretch>
        </p:blipFill>
        <p:spPr bwMode="auto">
          <a:xfrm>
            <a:off x="420688" y="1455738"/>
            <a:ext cx="8556625" cy="4987925"/>
          </a:xfrm>
          <a:prstGeom prst="rect">
            <a:avLst/>
          </a:prstGeom>
          <a:noFill/>
          <a:ln w="9525" algn="ctr">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ES" smtClean="0"/>
              <a:t>Implementación tecnológica de un DMUX</a:t>
            </a:r>
          </a:p>
        </p:txBody>
      </p:sp>
      <p:sp>
        <p:nvSpPr>
          <p:cNvPr id="2867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24</a:t>
            </a:fld>
            <a:endParaRPr lang="es-ES" dirty="0" smtClean="0"/>
          </a:p>
        </p:txBody>
      </p:sp>
      <p:pic>
        <p:nvPicPr>
          <p:cNvPr id="36868" name="Picture 4"/>
          <p:cNvPicPr>
            <a:picLocks noChangeAspect="1" noChangeArrowheads="1"/>
          </p:cNvPicPr>
          <p:nvPr/>
        </p:nvPicPr>
        <p:blipFill>
          <a:blip r:embed="rId3"/>
          <a:srcRect/>
          <a:stretch>
            <a:fillRect/>
          </a:stretch>
        </p:blipFill>
        <p:spPr bwMode="auto">
          <a:xfrm>
            <a:off x="1481138" y="1281277"/>
            <a:ext cx="6181725" cy="4705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Título"/>
          <p:cNvSpPr>
            <a:spLocks noGrp="1"/>
          </p:cNvSpPr>
          <p:nvPr>
            <p:ph type="title"/>
          </p:nvPr>
        </p:nvSpPr>
        <p:spPr/>
        <p:txBody>
          <a:bodyPr/>
          <a:lstStyle/>
          <a:p>
            <a:r>
              <a:rPr lang="es-ES" smtClean="0"/>
              <a:t>Transmisión digital de los datos</a:t>
            </a:r>
          </a:p>
        </p:txBody>
      </p:sp>
      <p:sp>
        <p:nvSpPr>
          <p:cNvPr id="29699"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25</a:t>
            </a:fld>
            <a:endParaRPr lang="es-ES" dirty="0" smtClean="0"/>
          </a:p>
        </p:txBody>
      </p:sp>
      <p:pic>
        <p:nvPicPr>
          <p:cNvPr id="29700" name="Picture 2" descr="Transmisión digital de datos"/>
          <p:cNvPicPr>
            <a:picLocks noChangeAspect="1" noChangeArrowheads="1" noCrop="1"/>
          </p:cNvPicPr>
          <p:nvPr/>
        </p:nvPicPr>
        <p:blipFill>
          <a:blip r:embed="rId3" cstate="print"/>
          <a:srcRect/>
          <a:stretch>
            <a:fillRect/>
          </a:stretch>
        </p:blipFill>
        <p:spPr bwMode="auto">
          <a:xfrm>
            <a:off x="2233613" y="1417638"/>
            <a:ext cx="4181475" cy="2292350"/>
          </a:xfrm>
          <a:prstGeom prst="rect">
            <a:avLst/>
          </a:prstGeom>
          <a:noFill/>
          <a:ln w="9525">
            <a:noFill/>
            <a:miter lim="800000"/>
            <a:headEnd/>
            <a:tailEnd/>
          </a:ln>
        </p:spPr>
      </p:pic>
      <p:pic>
        <p:nvPicPr>
          <p:cNvPr id="29701" name="Picture 4" descr="Transmisión digital de datos"/>
          <p:cNvPicPr>
            <a:picLocks noChangeAspect="1" noChangeArrowheads="1" noCrop="1"/>
          </p:cNvPicPr>
          <p:nvPr/>
        </p:nvPicPr>
        <p:blipFill>
          <a:blip r:embed="rId4" cstate="print"/>
          <a:srcRect/>
          <a:stretch>
            <a:fillRect/>
          </a:stretch>
        </p:blipFill>
        <p:spPr bwMode="auto">
          <a:xfrm>
            <a:off x="2233613" y="3709988"/>
            <a:ext cx="4217987" cy="2312987"/>
          </a:xfrm>
          <a:prstGeom prst="rect">
            <a:avLst/>
          </a:prstGeom>
          <a:noFill/>
          <a:ln w="9525">
            <a:noFill/>
            <a:miter lim="800000"/>
            <a:headEnd/>
            <a:tailEnd/>
          </a:ln>
        </p:spPr>
      </p:pic>
      <p:sp>
        <p:nvSpPr>
          <p:cNvPr id="29702" name="5 CuadroTexto"/>
          <p:cNvSpPr txBox="1">
            <a:spLocks noChangeArrowheads="1"/>
          </p:cNvSpPr>
          <p:nvPr/>
        </p:nvSpPr>
        <p:spPr bwMode="auto">
          <a:xfrm>
            <a:off x="6762750" y="2349500"/>
            <a:ext cx="1592263" cy="384175"/>
          </a:xfrm>
          <a:prstGeom prst="rect">
            <a:avLst/>
          </a:prstGeom>
          <a:noFill/>
          <a:ln w="9525">
            <a:noFill/>
            <a:miter lim="800000"/>
            <a:headEnd/>
            <a:tailEnd/>
          </a:ln>
        </p:spPr>
        <p:txBody>
          <a:bodyPr>
            <a:spAutoFit/>
          </a:bodyPr>
          <a:lstStyle/>
          <a:p>
            <a:pPr>
              <a:buFont typeface="Monotype Sorts" pitchFamily="2" charset="2"/>
              <a:buNone/>
            </a:pPr>
            <a:r>
              <a:rPr lang="es-ES">
                <a:solidFill>
                  <a:srgbClr val="FF0000"/>
                </a:solidFill>
              </a:rPr>
              <a:t>Paralela</a:t>
            </a:r>
          </a:p>
        </p:txBody>
      </p:sp>
      <p:sp>
        <p:nvSpPr>
          <p:cNvPr id="29703" name="6 CuadroTexto"/>
          <p:cNvSpPr txBox="1">
            <a:spLocks noChangeArrowheads="1"/>
          </p:cNvSpPr>
          <p:nvPr/>
        </p:nvSpPr>
        <p:spPr bwMode="auto">
          <a:xfrm>
            <a:off x="6762750" y="4502150"/>
            <a:ext cx="1592263" cy="385763"/>
          </a:xfrm>
          <a:prstGeom prst="rect">
            <a:avLst/>
          </a:prstGeom>
          <a:noFill/>
          <a:ln w="9525">
            <a:noFill/>
            <a:miter lim="800000"/>
            <a:headEnd/>
            <a:tailEnd/>
          </a:ln>
        </p:spPr>
        <p:txBody>
          <a:bodyPr>
            <a:spAutoFit/>
          </a:bodyPr>
          <a:lstStyle/>
          <a:p>
            <a:pPr>
              <a:buFont typeface="Monotype Sorts" pitchFamily="2" charset="2"/>
              <a:buNone/>
            </a:pPr>
            <a:r>
              <a:rPr lang="es-ES">
                <a:solidFill>
                  <a:srgbClr val="FF0000"/>
                </a:solidFill>
              </a:rPr>
              <a:t>Serie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4 Marcador de contenido"/>
          <p:cNvSpPr>
            <a:spLocks noGrp="1"/>
          </p:cNvSpPr>
          <p:nvPr>
            <p:ph idx="1"/>
          </p:nvPr>
        </p:nvSpPr>
        <p:spPr>
          <a:xfrm>
            <a:off x="420688" y="1447800"/>
            <a:ext cx="8418512" cy="1452563"/>
          </a:xfrm>
        </p:spPr>
        <p:txBody>
          <a:bodyPr/>
          <a:lstStyle/>
          <a:p>
            <a:pPr lvl="1">
              <a:lnSpc>
                <a:spcPts val="2200"/>
              </a:lnSpc>
              <a:spcAft>
                <a:spcPct val="0"/>
              </a:spcAft>
            </a:pPr>
            <a:r>
              <a:rPr lang="es-ES" sz="2000" smtClean="0"/>
              <a:t>PLANTEAMIENTO DEL PROBLEMA: Imaginemos que tenemos 4 sistemas, que los llamaremos a,b,c y d, y que necesitan enviar información a otros 4 dispositivos A,B,C y D. La comunicación es uno a uno, es decir, el sistema “a” sólo envía información al sistema A, el b al B, el c al C y el d al D</a:t>
            </a:r>
          </a:p>
        </p:txBody>
      </p:sp>
      <p:sp>
        <p:nvSpPr>
          <p:cNvPr id="30723" name="1 Título"/>
          <p:cNvSpPr>
            <a:spLocks noGrp="1"/>
          </p:cNvSpPr>
          <p:nvPr>
            <p:ph type="title"/>
          </p:nvPr>
        </p:nvSpPr>
        <p:spPr/>
        <p:txBody>
          <a:bodyPr/>
          <a:lstStyle/>
          <a:p>
            <a:r>
              <a:rPr lang="es-ES" smtClean="0"/>
              <a:t>Mux/Demux: aplicaciones</a:t>
            </a:r>
          </a:p>
        </p:txBody>
      </p:sp>
      <p:sp>
        <p:nvSpPr>
          <p:cNvPr id="30724"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26</a:t>
            </a:fld>
            <a:endParaRPr lang="es-ES" dirty="0" smtClean="0"/>
          </a:p>
        </p:txBody>
      </p:sp>
      <p:pic>
        <p:nvPicPr>
          <p:cNvPr id="30725" name="Picture 3"/>
          <p:cNvPicPr>
            <a:picLocks noChangeAspect="1" noChangeArrowheads="1"/>
          </p:cNvPicPr>
          <p:nvPr/>
        </p:nvPicPr>
        <p:blipFill>
          <a:blip r:embed="rId3" cstate="print"/>
          <a:srcRect l="33060" t="35223" r="30219" b="11133"/>
          <a:stretch>
            <a:fillRect/>
          </a:stretch>
        </p:blipFill>
        <p:spPr bwMode="auto">
          <a:xfrm>
            <a:off x="2822575" y="3048000"/>
            <a:ext cx="3876675" cy="3395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4 Marcador de contenido"/>
          <p:cNvSpPr>
            <a:spLocks noGrp="1"/>
          </p:cNvSpPr>
          <p:nvPr>
            <p:ph idx="1"/>
          </p:nvPr>
        </p:nvSpPr>
        <p:spPr>
          <a:xfrm>
            <a:off x="420688" y="1447800"/>
            <a:ext cx="8418512" cy="844550"/>
          </a:xfrm>
        </p:spPr>
        <p:txBody>
          <a:bodyPr/>
          <a:lstStyle/>
          <a:p>
            <a:pPr lvl="1">
              <a:lnSpc>
                <a:spcPts val="2200"/>
              </a:lnSpc>
              <a:spcAft>
                <a:spcPct val="0"/>
              </a:spcAft>
            </a:pPr>
            <a:r>
              <a:rPr lang="es-ES" smtClean="0"/>
              <a:t>SOLUCION:  se multiplexan las comunicaciones uno-a-uno sobre una sola línea de comunicaciones</a:t>
            </a:r>
          </a:p>
        </p:txBody>
      </p:sp>
      <p:sp>
        <p:nvSpPr>
          <p:cNvPr id="31747" name="1 Título"/>
          <p:cNvSpPr>
            <a:spLocks noGrp="1"/>
          </p:cNvSpPr>
          <p:nvPr>
            <p:ph type="title"/>
          </p:nvPr>
        </p:nvSpPr>
        <p:spPr/>
        <p:txBody>
          <a:bodyPr/>
          <a:lstStyle/>
          <a:p>
            <a:r>
              <a:rPr lang="es-ES" smtClean="0"/>
              <a:t>Mux/Demux: aplicaciones</a:t>
            </a:r>
          </a:p>
        </p:txBody>
      </p:sp>
      <p:sp>
        <p:nvSpPr>
          <p:cNvPr id="31748"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27</a:t>
            </a:fld>
            <a:endParaRPr lang="es-ES" dirty="0" smtClean="0"/>
          </a:p>
        </p:txBody>
      </p:sp>
      <p:pic>
        <p:nvPicPr>
          <p:cNvPr id="31749" name="Picture 3"/>
          <p:cNvPicPr>
            <a:picLocks noChangeAspect="1" noChangeArrowheads="1"/>
          </p:cNvPicPr>
          <p:nvPr/>
        </p:nvPicPr>
        <p:blipFill>
          <a:blip r:embed="rId2" cstate="print"/>
          <a:srcRect l="18204" t="25650" r="15048" b="16904"/>
          <a:stretch>
            <a:fillRect/>
          </a:stretch>
        </p:blipFill>
        <p:spPr bwMode="auto">
          <a:xfrm>
            <a:off x="1111250" y="2547938"/>
            <a:ext cx="6915150" cy="356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r>
              <a:rPr lang="es-ES" smtClean="0"/>
              <a:t>Mux/Demux: aplicaciones</a:t>
            </a:r>
          </a:p>
        </p:txBody>
      </p:sp>
      <p:sp>
        <p:nvSpPr>
          <p:cNvPr id="3277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28</a:t>
            </a:fld>
            <a:endParaRPr lang="es-ES" dirty="0" smtClean="0"/>
          </a:p>
        </p:txBody>
      </p:sp>
      <p:pic>
        <p:nvPicPr>
          <p:cNvPr id="32772" name="Picture 2" descr="http://image.absoluteastronomy.com/images/encyclopediaimages/t/te/telephony_multiplexer_system.gif"/>
          <p:cNvPicPr>
            <a:picLocks noChangeAspect="1" noChangeArrowheads="1" noCrop="1"/>
          </p:cNvPicPr>
          <p:nvPr/>
        </p:nvPicPr>
        <p:blipFill>
          <a:blip r:embed="rId3" cstate="print"/>
          <a:srcRect/>
          <a:stretch>
            <a:fillRect/>
          </a:stretch>
        </p:blipFill>
        <p:spPr bwMode="auto">
          <a:xfrm>
            <a:off x="869950" y="2387600"/>
            <a:ext cx="7424738"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es-ES" smtClean="0"/>
              <a:t>Mux/Demux: un caso real</a:t>
            </a:r>
          </a:p>
        </p:txBody>
      </p:sp>
      <p:sp>
        <p:nvSpPr>
          <p:cNvPr id="3379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29</a:t>
            </a:fld>
            <a:endParaRPr lang="es-ES" dirty="0" smtClean="0"/>
          </a:p>
        </p:txBody>
      </p:sp>
      <p:pic>
        <p:nvPicPr>
          <p:cNvPr id="33796" name="Picture 2" descr="http://www.indiaprwire.com/downloads/photo/201109/23531.jpg"/>
          <p:cNvPicPr>
            <a:picLocks noChangeAspect="1" noChangeArrowheads="1"/>
          </p:cNvPicPr>
          <p:nvPr/>
        </p:nvPicPr>
        <p:blipFill>
          <a:blip r:embed="rId3" cstate="print"/>
          <a:srcRect/>
          <a:stretch>
            <a:fillRect/>
          </a:stretch>
        </p:blipFill>
        <p:spPr bwMode="auto">
          <a:xfrm>
            <a:off x="315913" y="1989138"/>
            <a:ext cx="8420100" cy="3305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4 Marcador de contenido"/>
          <p:cNvSpPr>
            <a:spLocks noGrp="1"/>
          </p:cNvSpPr>
          <p:nvPr>
            <p:ph idx="1"/>
          </p:nvPr>
        </p:nvSpPr>
        <p:spPr>
          <a:xfrm>
            <a:off x="420688" y="1447800"/>
            <a:ext cx="8418512" cy="2276475"/>
          </a:xfrm>
        </p:spPr>
        <p:txBody>
          <a:bodyPr/>
          <a:lstStyle/>
          <a:p>
            <a:r>
              <a:rPr lang="es-ES" smtClean="0"/>
              <a:t>Las salidas dependen exclusivamente de la combinación binaria de las entradas. </a:t>
            </a:r>
          </a:p>
          <a:p>
            <a:pPr lvl="1">
              <a:spcBef>
                <a:spcPts val="300"/>
              </a:spcBef>
              <a:spcAft>
                <a:spcPct val="0"/>
              </a:spcAft>
            </a:pPr>
            <a:r>
              <a:rPr lang="es-ES" sz="2000" smtClean="0"/>
              <a:t>La funcionalidad se expresa mediante T. V. y/o F. Booleanas. </a:t>
            </a:r>
          </a:p>
          <a:p>
            <a:pPr lvl="1">
              <a:spcBef>
                <a:spcPts val="300"/>
              </a:spcBef>
              <a:spcAft>
                <a:spcPct val="0"/>
              </a:spcAft>
            </a:pPr>
            <a:r>
              <a:rPr lang="es-ES" sz="2000" smtClean="0"/>
              <a:t>Cada combinación de las variables de entrada (Vector de entrada) se corresponde con una y sólo una combinación de las variables de salida (Vector de salida)</a:t>
            </a:r>
            <a:endParaRPr lang="es-ES" smtClean="0"/>
          </a:p>
          <a:p>
            <a:endParaRPr lang="es-ES" smtClean="0"/>
          </a:p>
        </p:txBody>
      </p:sp>
      <p:sp>
        <p:nvSpPr>
          <p:cNvPr id="1028" name="1 Título"/>
          <p:cNvSpPr>
            <a:spLocks noGrp="1"/>
          </p:cNvSpPr>
          <p:nvPr>
            <p:ph type="title"/>
          </p:nvPr>
        </p:nvSpPr>
        <p:spPr/>
        <p:txBody>
          <a:bodyPr/>
          <a:lstStyle/>
          <a:p>
            <a:r>
              <a:rPr lang="es-ES" smtClean="0"/>
              <a:t>Lógica combinacional</a:t>
            </a:r>
          </a:p>
        </p:txBody>
      </p:sp>
      <p:sp>
        <p:nvSpPr>
          <p:cNvPr id="102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a:t>
            </a:fld>
            <a:endParaRPr lang="es-ES" dirty="0" smtClean="0"/>
          </a:p>
        </p:txBody>
      </p:sp>
      <p:graphicFrame>
        <p:nvGraphicFramePr>
          <p:cNvPr id="1026" name="Object 8"/>
          <p:cNvGraphicFramePr>
            <a:graphicFrameLocks noChangeAspect="1"/>
          </p:cNvGraphicFramePr>
          <p:nvPr/>
        </p:nvGraphicFramePr>
        <p:xfrm>
          <a:off x="2355850" y="3724275"/>
          <a:ext cx="4432300" cy="2286000"/>
        </p:xfrm>
        <a:graphic>
          <a:graphicData uri="http://schemas.openxmlformats.org/presentationml/2006/ole">
            <p:oleObj spid="_x0000_s1026" name="Visio" r:id="rId4" imgW="2623104" imgH="1352051" progId="Visio.Drawing.11">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S" smtClean="0"/>
              <a:t>Multiplexores comerciales</a:t>
            </a:r>
          </a:p>
        </p:txBody>
      </p:sp>
      <p:sp>
        <p:nvSpPr>
          <p:cNvPr id="3481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30</a:t>
            </a:fld>
            <a:endParaRPr lang="es-ES" dirty="0" smtClean="0"/>
          </a:p>
        </p:txBody>
      </p:sp>
      <p:pic>
        <p:nvPicPr>
          <p:cNvPr id="34820" name="Picture 2" descr="http://entegreciniz.com/content_files/prd_images/74XX%5C74151.gif"/>
          <p:cNvPicPr>
            <a:picLocks noChangeAspect="1" noChangeArrowheads="1"/>
          </p:cNvPicPr>
          <p:nvPr/>
        </p:nvPicPr>
        <p:blipFill>
          <a:blip r:embed="rId3" cstate="print"/>
          <a:srcRect/>
          <a:stretch>
            <a:fillRect/>
          </a:stretch>
        </p:blipFill>
        <p:spPr bwMode="auto">
          <a:xfrm>
            <a:off x="420688" y="1317625"/>
            <a:ext cx="3429000" cy="4572000"/>
          </a:xfrm>
          <a:prstGeom prst="rect">
            <a:avLst/>
          </a:prstGeom>
          <a:noFill/>
          <a:ln w="9525">
            <a:noFill/>
            <a:miter lim="800000"/>
            <a:headEnd/>
            <a:tailEnd/>
          </a:ln>
        </p:spPr>
      </p:pic>
      <p:pic>
        <p:nvPicPr>
          <p:cNvPr id="34821" name="Picture 43"/>
          <p:cNvPicPr>
            <a:picLocks noChangeAspect="1" noChangeArrowheads="1"/>
          </p:cNvPicPr>
          <p:nvPr/>
        </p:nvPicPr>
        <p:blipFill>
          <a:blip r:embed="rId4" cstate="print"/>
          <a:srcRect l="25211" t="19304" r="24559" b="40305"/>
          <a:stretch>
            <a:fillRect/>
          </a:stretch>
        </p:blipFill>
        <p:spPr bwMode="auto">
          <a:xfrm>
            <a:off x="3905250" y="2112963"/>
            <a:ext cx="4933950" cy="3205162"/>
          </a:xfrm>
          <a:prstGeom prst="rect">
            <a:avLst/>
          </a:prstGeom>
          <a:noFill/>
          <a:ln w="9525">
            <a:noFill/>
            <a:miter lim="800000"/>
            <a:headEnd/>
            <a:tailEnd/>
          </a:ln>
        </p:spPr>
      </p:pic>
      <p:sp>
        <p:nvSpPr>
          <p:cNvPr id="34822" name="5 CuadroTexto"/>
          <p:cNvSpPr txBox="1">
            <a:spLocks noChangeArrowheads="1"/>
          </p:cNvSpPr>
          <p:nvPr/>
        </p:nvSpPr>
        <p:spPr bwMode="auto">
          <a:xfrm>
            <a:off x="4460875" y="1512888"/>
            <a:ext cx="3863975" cy="385762"/>
          </a:xfrm>
          <a:prstGeom prst="rect">
            <a:avLst/>
          </a:prstGeom>
          <a:noFill/>
          <a:ln w="9525">
            <a:noFill/>
            <a:miter lim="800000"/>
            <a:headEnd/>
            <a:tailEnd/>
          </a:ln>
        </p:spPr>
        <p:txBody>
          <a:bodyPr>
            <a:spAutoFit/>
          </a:bodyPr>
          <a:lstStyle/>
          <a:p>
            <a:pPr algn="ctr">
              <a:buFont typeface="Monotype Sorts" pitchFamily="2" charset="2"/>
              <a:buNone/>
            </a:pPr>
            <a:r>
              <a:rPr lang="es-ES" dirty="0"/>
              <a:t>Multiplexor 8-a-1 74151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r>
              <a:rPr lang="es-ES" smtClean="0"/>
              <a:t>DeMultiplexores comerciales</a:t>
            </a:r>
          </a:p>
        </p:txBody>
      </p:sp>
      <p:sp>
        <p:nvSpPr>
          <p:cNvPr id="3584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31</a:t>
            </a:fld>
            <a:endParaRPr lang="es-ES" dirty="0" smtClean="0"/>
          </a:p>
        </p:txBody>
      </p:sp>
      <p:sp>
        <p:nvSpPr>
          <p:cNvPr id="35844" name="5 CuadroTexto"/>
          <p:cNvSpPr txBox="1">
            <a:spLocks noChangeArrowheads="1"/>
          </p:cNvSpPr>
          <p:nvPr/>
        </p:nvSpPr>
        <p:spPr bwMode="auto">
          <a:xfrm>
            <a:off x="3849688" y="1512888"/>
            <a:ext cx="4725987" cy="385762"/>
          </a:xfrm>
          <a:prstGeom prst="rect">
            <a:avLst/>
          </a:prstGeom>
          <a:noFill/>
          <a:ln w="9525">
            <a:noFill/>
            <a:miter lim="800000"/>
            <a:headEnd/>
            <a:tailEnd/>
          </a:ln>
        </p:spPr>
        <p:txBody>
          <a:bodyPr>
            <a:spAutoFit/>
          </a:bodyPr>
          <a:lstStyle/>
          <a:p>
            <a:pPr algn="ctr">
              <a:buFont typeface="Monotype Sorts" pitchFamily="2" charset="2"/>
              <a:buNone/>
            </a:pPr>
            <a:r>
              <a:rPr lang="es-ES"/>
              <a:t>Doble DeMultiplexor 4-a-1 74153</a:t>
            </a:r>
          </a:p>
        </p:txBody>
      </p:sp>
      <p:pic>
        <p:nvPicPr>
          <p:cNvPr id="35845" name="Picture 2" descr="http://www.entegreciniz.com/content_files/prd_images/74XX%5C74153.gif"/>
          <p:cNvPicPr>
            <a:picLocks noChangeAspect="1" noChangeArrowheads="1"/>
          </p:cNvPicPr>
          <p:nvPr/>
        </p:nvPicPr>
        <p:blipFill>
          <a:blip r:embed="rId3" cstate="print"/>
          <a:srcRect/>
          <a:stretch>
            <a:fillRect/>
          </a:stretch>
        </p:blipFill>
        <p:spPr bwMode="auto">
          <a:xfrm>
            <a:off x="420688" y="1660525"/>
            <a:ext cx="3429000" cy="4572000"/>
          </a:xfrm>
          <a:prstGeom prst="rect">
            <a:avLst/>
          </a:prstGeom>
          <a:noFill/>
          <a:ln w="9525">
            <a:no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3954463" y="2379663"/>
            <a:ext cx="4621212" cy="3154362"/>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4 Marcador de contenido"/>
          <p:cNvSpPr>
            <a:spLocks noGrp="1"/>
          </p:cNvSpPr>
          <p:nvPr>
            <p:ph idx="1"/>
          </p:nvPr>
        </p:nvSpPr>
        <p:spPr>
          <a:xfrm>
            <a:off x="420688" y="1447800"/>
            <a:ext cx="8418512" cy="1390650"/>
          </a:xfrm>
        </p:spPr>
        <p:txBody>
          <a:bodyPr/>
          <a:lstStyle/>
          <a:p>
            <a:r>
              <a:rPr lang="es-ES" smtClean="0"/>
              <a:t>Un codificador es un circuito combinacional con 2</a:t>
            </a:r>
            <a:r>
              <a:rPr lang="es-ES" baseline="30000" smtClean="0"/>
              <a:t>N</a:t>
            </a:r>
            <a:r>
              <a:rPr lang="es-ES" smtClean="0"/>
              <a:t> entradas y N salidas, cuya misión es presentar en la salida el código binario correspondiente a la entrada activada</a:t>
            </a:r>
          </a:p>
        </p:txBody>
      </p:sp>
      <p:sp>
        <p:nvSpPr>
          <p:cNvPr id="36867" name="3 Título"/>
          <p:cNvSpPr>
            <a:spLocks noGrp="1"/>
          </p:cNvSpPr>
          <p:nvPr>
            <p:ph type="title"/>
          </p:nvPr>
        </p:nvSpPr>
        <p:spPr/>
        <p:txBody>
          <a:bodyPr/>
          <a:lstStyle/>
          <a:p>
            <a:r>
              <a:rPr lang="es-ES" smtClean="0"/>
              <a:t>El codificador</a:t>
            </a:r>
          </a:p>
        </p:txBody>
      </p:sp>
      <p:sp>
        <p:nvSpPr>
          <p:cNvPr id="36868"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32</a:t>
            </a:fld>
            <a:endParaRPr lang="es-ES" dirty="0" smtClean="0"/>
          </a:p>
        </p:txBody>
      </p:sp>
      <p:pic>
        <p:nvPicPr>
          <p:cNvPr id="36869" name="Picture 2" descr="File:Codificador.jpg">
            <a:hlinkClick r:id="rId2"/>
          </p:cNvPr>
          <p:cNvPicPr>
            <a:picLocks noChangeAspect="1" noChangeArrowheads="1"/>
          </p:cNvPicPr>
          <p:nvPr/>
        </p:nvPicPr>
        <p:blipFill>
          <a:blip r:embed="rId3" cstate="print"/>
          <a:srcRect/>
          <a:stretch>
            <a:fillRect/>
          </a:stretch>
        </p:blipFill>
        <p:spPr bwMode="auto">
          <a:xfrm>
            <a:off x="1511300" y="3054350"/>
            <a:ext cx="6324600" cy="280193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ES" smtClean="0"/>
              <a:t>Codificador de 2 bits</a:t>
            </a:r>
          </a:p>
        </p:txBody>
      </p:sp>
      <p:sp>
        <p:nvSpPr>
          <p:cNvPr id="3789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33</a:t>
            </a:fld>
            <a:endParaRPr lang="es-ES" dirty="0" smtClean="0"/>
          </a:p>
        </p:txBody>
      </p:sp>
      <p:pic>
        <p:nvPicPr>
          <p:cNvPr id="37892" name="Picture 3"/>
          <p:cNvPicPr>
            <a:picLocks noChangeAspect="1" noChangeArrowheads="1"/>
          </p:cNvPicPr>
          <p:nvPr/>
        </p:nvPicPr>
        <p:blipFill>
          <a:blip r:embed="rId3" cstate="print"/>
          <a:srcRect/>
          <a:stretch>
            <a:fillRect/>
          </a:stretch>
        </p:blipFill>
        <p:spPr bwMode="auto">
          <a:xfrm>
            <a:off x="1057275" y="2138363"/>
            <a:ext cx="7027863" cy="2581275"/>
          </a:xfrm>
          <a:prstGeom prst="rect">
            <a:avLst/>
          </a:prstGeom>
          <a:noFill/>
          <a:ln w="9525" algn="ctr">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0688" y="1447800"/>
            <a:ext cx="8418512" cy="1365250"/>
          </a:xfrm>
        </p:spPr>
        <p:txBody>
          <a:bodyPr>
            <a:normAutofit lnSpcReduction="10000"/>
          </a:bodyPr>
          <a:lstStyle/>
          <a:p>
            <a:pPr>
              <a:defRPr/>
            </a:pPr>
            <a:r>
              <a:rPr lang="es-ES" dirty="0" smtClean="0"/>
              <a:t>La codificación BCD (</a:t>
            </a:r>
            <a:r>
              <a:rPr lang="es-ES" i="1" dirty="0" err="1" smtClean="0"/>
              <a:t>Binary-Coded</a:t>
            </a:r>
            <a:r>
              <a:rPr lang="es-ES" i="1" dirty="0" smtClean="0"/>
              <a:t> Decimal</a:t>
            </a:r>
            <a:r>
              <a:rPr lang="es-ES" dirty="0" smtClean="0"/>
              <a:t>) es un estándar para representar números decimales en el sistema binario, en donde cada dígito decimal es codificado con una secuencia de 4 bits. </a:t>
            </a:r>
            <a:endParaRPr lang="es-ES" dirty="0"/>
          </a:p>
        </p:txBody>
      </p:sp>
      <p:sp>
        <p:nvSpPr>
          <p:cNvPr id="38915" name="2 Título"/>
          <p:cNvSpPr>
            <a:spLocks noGrp="1"/>
          </p:cNvSpPr>
          <p:nvPr>
            <p:ph type="title"/>
          </p:nvPr>
        </p:nvSpPr>
        <p:spPr/>
        <p:txBody>
          <a:bodyPr/>
          <a:lstStyle/>
          <a:p>
            <a:r>
              <a:rPr lang="es-ES" smtClean="0"/>
              <a:t>La codificación BCD</a:t>
            </a:r>
          </a:p>
        </p:txBody>
      </p:sp>
      <p:sp>
        <p:nvSpPr>
          <p:cNvPr id="38916"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34</a:t>
            </a:fld>
            <a:endParaRPr lang="es-ES" dirty="0" smtClean="0"/>
          </a:p>
        </p:txBody>
      </p:sp>
      <p:pic>
        <p:nvPicPr>
          <p:cNvPr id="38918" name="Picture 5"/>
          <p:cNvPicPr>
            <a:picLocks noChangeAspect="1" noChangeArrowheads="1"/>
          </p:cNvPicPr>
          <p:nvPr/>
        </p:nvPicPr>
        <p:blipFill>
          <a:blip r:embed="rId3" cstate="print"/>
          <a:srcRect/>
          <a:stretch>
            <a:fillRect/>
          </a:stretch>
        </p:blipFill>
        <p:spPr bwMode="auto">
          <a:xfrm>
            <a:off x="1284288" y="2813050"/>
            <a:ext cx="1857375" cy="3178175"/>
          </a:xfrm>
          <a:prstGeom prst="rect">
            <a:avLst/>
          </a:prstGeom>
          <a:noFill/>
          <a:ln w="9525" algn="ctr">
            <a:noFill/>
            <a:miter lim="800000"/>
            <a:headEnd/>
            <a:tailEnd/>
          </a:ln>
        </p:spPr>
      </p:pic>
      <p:sp>
        <p:nvSpPr>
          <p:cNvPr id="38919" name="7 CuadroTexto"/>
          <p:cNvSpPr txBox="1">
            <a:spLocks noChangeArrowheads="1"/>
          </p:cNvSpPr>
          <p:nvPr/>
        </p:nvSpPr>
        <p:spPr bwMode="auto">
          <a:xfrm>
            <a:off x="4414838" y="5319713"/>
            <a:ext cx="3783012" cy="461962"/>
          </a:xfrm>
          <a:prstGeom prst="rect">
            <a:avLst/>
          </a:prstGeom>
          <a:noFill/>
          <a:ln w="9525">
            <a:noFill/>
            <a:miter lim="800000"/>
            <a:headEnd/>
            <a:tailEnd/>
          </a:ln>
        </p:spPr>
        <p:txBody>
          <a:bodyPr>
            <a:spAutoFit/>
          </a:bodyPr>
          <a:lstStyle/>
          <a:p>
            <a:pPr algn="ctr">
              <a:buFont typeface="Monotype Sorts" pitchFamily="2" charset="2"/>
              <a:buNone/>
            </a:pPr>
            <a:r>
              <a:rPr lang="es-ES" sz="2400">
                <a:solidFill>
                  <a:schemeClr val="tx1"/>
                </a:solidFill>
                <a:latin typeface="Arial" charset="0"/>
              </a:rPr>
              <a:t>85</a:t>
            </a:r>
            <a:r>
              <a:rPr lang="es-ES" sz="2400" baseline="-25000">
                <a:solidFill>
                  <a:schemeClr val="tx1"/>
                </a:solidFill>
                <a:latin typeface="Arial" charset="0"/>
              </a:rPr>
              <a:t>10     </a:t>
            </a:r>
            <a:r>
              <a:rPr lang="es-ES" sz="2400" b="0">
                <a:solidFill>
                  <a:schemeClr val="tx1"/>
                </a:solidFill>
                <a:latin typeface="Arial" charset="0"/>
              </a:rPr>
              <a:t>            </a:t>
            </a:r>
            <a:r>
              <a:rPr lang="es-ES" sz="2400">
                <a:solidFill>
                  <a:srgbClr val="FF0000"/>
                </a:solidFill>
                <a:latin typeface="Arial" charset="0"/>
              </a:rPr>
              <a:t>1010101</a:t>
            </a:r>
            <a:r>
              <a:rPr lang="es-ES" sz="2400" baseline="-25000">
                <a:solidFill>
                  <a:srgbClr val="FF0000"/>
                </a:solidFill>
                <a:latin typeface="Arial" charset="0"/>
              </a:rPr>
              <a:t>2</a:t>
            </a:r>
            <a:endParaRPr lang="es-ES" sz="2000">
              <a:solidFill>
                <a:srgbClr val="FF0000"/>
              </a:solidFill>
            </a:endParaRPr>
          </a:p>
        </p:txBody>
      </p:sp>
      <p:cxnSp>
        <p:nvCxnSpPr>
          <p:cNvPr id="38920" name="11 Conector recto de flecha"/>
          <p:cNvCxnSpPr>
            <a:cxnSpLocks noChangeShapeType="1"/>
          </p:cNvCxnSpPr>
          <p:nvPr/>
        </p:nvCxnSpPr>
        <p:spPr bwMode="auto">
          <a:xfrm>
            <a:off x="5454650" y="5524500"/>
            <a:ext cx="804863" cy="0"/>
          </a:xfrm>
          <a:prstGeom prst="straightConnector1">
            <a:avLst/>
          </a:prstGeom>
          <a:noFill/>
          <a:ln w="38100" algn="ctr">
            <a:solidFill>
              <a:srgbClr val="C00000"/>
            </a:solidFill>
            <a:round/>
            <a:headEnd/>
            <a:tailEnd type="arrow" w="med" len="med"/>
          </a:ln>
        </p:spPr>
      </p:cxnSp>
      <p:sp>
        <p:nvSpPr>
          <p:cNvPr id="38921" name="13 CuadroTexto"/>
          <p:cNvSpPr txBox="1">
            <a:spLocks noChangeArrowheads="1"/>
          </p:cNvSpPr>
          <p:nvPr/>
        </p:nvSpPr>
        <p:spPr bwMode="auto">
          <a:xfrm>
            <a:off x="4635500" y="4862513"/>
            <a:ext cx="3121025" cy="384175"/>
          </a:xfrm>
          <a:prstGeom prst="rect">
            <a:avLst/>
          </a:prstGeom>
          <a:noFill/>
          <a:ln w="9525">
            <a:noFill/>
            <a:miter lim="800000"/>
            <a:headEnd/>
            <a:tailEnd/>
          </a:ln>
        </p:spPr>
        <p:txBody>
          <a:bodyPr>
            <a:spAutoFit/>
          </a:bodyPr>
          <a:lstStyle/>
          <a:p>
            <a:pPr algn="ctr">
              <a:buFont typeface="Monotype Sorts" pitchFamily="2" charset="2"/>
              <a:buNone/>
            </a:pPr>
            <a:r>
              <a:rPr lang="es-ES">
                <a:solidFill>
                  <a:srgbClr val="00B050"/>
                </a:solidFill>
              </a:rPr>
              <a:t>Conversión binaria</a:t>
            </a:r>
          </a:p>
        </p:txBody>
      </p:sp>
      <p:sp>
        <p:nvSpPr>
          <p:cNvPr id="38922" name="14 CuadroTexto"/>
          <p:cNvSpPr txBox="1">
            <a:spLocks noChangeArrowheads="1"/>
          </p:cNvSpPr>
          <p:nvPr/>
        </p:nvSpPr>
        <p:spPr bwMode="auto">
          <a:xfrm>
            <a:off x="4635500" y="2813050"/>
            <a:ext cx="3121025" cy="384175"/>
          </a:xfrm>
          <a:prstGeom prst="rect">
            <a:avLst/>
          </a:prstGeom>
          <a:noFill/>
          <a:ln w="9525">
            <a:noFill/>
            <a:miter lim="800000"/>
            <a:headEnd/>
            <a:tailEnd/>
          </a:ln>
        </p:spPr>
        <p:txBody>
          <a:bodyPr>
            <a:spAutoFit/>
          </a:bodyPr>
          <a:lstStyle/>
          <a:p>
            <a:pPr algn="ctr">
              <a:buFont typeface="Monotype Sorts" pitchFamily="2" charset="2"/>
              <a:buNone/>
            </a:pPr>
            <a:r>
              <a:rPr lang="es-ES">
                <a:solidFill>
                  <a:srgbClr val="00B050"/>
                </a:solidFill>
              </a:rPr>
              <a:t>Conversión BCD</a:t>
            </a:r>
          </a:p>
        </p:txBody>
      </p:sp>
      <p:pic>
        <p:nvPicPr>
          <p:cNvPr id="37890" name="Picture 2"/>
          <p:cNvPicPr>
            <a:picLocks noChangeAspect="1" noChangeArrowheads="1"/>
          </p:cNvPicPr>
          <p:nvPr/>
        </p:nvPicPr>
        <p:blipFill>
          <a:blip r:embed="rId4"/>
          <a:srcRect/>
          <a:stretch>
            <a:fillRect/>
          </a:stretch>
        </p:blipFill>
        <p:spPr bwMode="auto">
          <a:xfrm>
            <a:off x="5178425" y="3197225"/>
            <a:ext cx="2162175" cy="114300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r>
              <a:rPr lang="es-ES" dirty="0" smtClean="0"/>
              <a:t>El codificador de 8 a 3 comercial 74148</a:t>
            </a:r>
          </a:p>
        </p:txBody>
      </p:sp>
      <p:sp>
        <p:nvSpPr>
          <p:cNvPr id="3993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35</a:t>
            </a:fld>
            <a:endParaRPr lang="es-ES" dirty="0" smtClean="0"/>
          </a:p>
        </p:txBody>
      </p:sp>
      <p:pic>
        <p:nvPicPr>
          <p:cNvPr id="39940" name="Picture 2" descr="http://upgrade.kongju.ac.kr/data/ttl/gifs/74148.gif"/>
          <p:cNvPicPr>
            <a:picLocks noChangeAspect="1" noChangeArrowheads="1"/>
          </p:cNvPicPr>
          <p:nvPr/>
        </p:nvPicPr>
        <p:blipFill>
          <a:blip r:embed="rId2" cstate="print"/>
          <a:srcRect/>
          <a:stretch>
            <a:fillRect/>
          </a:stretch>
        </p:blipFill>
        <p:spPr bwMode="auto">
          <a:xfrm>
            <a:off x="2220913" y="1970088"/>
            <a:ext cx="4751387" cy="3595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p:txBody>
          <a:bodyPr/>
          <a:lstStyle/>
          <a:p>
            <a:r>
              <a:rPr lang="es-ES" smtClean="0"/>
              <a:t>El codificador de 8 a 3 comercial 74148. Tabla de verdad</a:t>
            </a:r>
          </a:p>
        </p:txBody>
      </p:sp>
      <p:sp>
        <p:nvSpPr>
          <p:cNvPr id="4096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36</a:t>
            </a:fld>
            <a:endParaRPr lang="es-ES" dirty="0" smtClean="0"/>
          </a:p>
        </p:txBody>
      </p:sp>
      <p:pic>
        <p:nvPicPr>
          <p:cNvPr id="40964" name="Picture 4" descr="http://www.profesormolina.com.ar/electronica/componentes/int/sist_comb/image023.jpg"/>
          <p:cNvPicPr>
            <a:picLocks noChangeAspect="1" noChangeArrowheads="1"/>
          </p:cNvPicPr>
          <p:nvPr/>
        </p:nvPicPr>
        <p:blipFill>
          <a:blip r:embed="rId3" cstate="print"/>
          <a:srcRect/>
          <a:stretch>
            <a:fillRect/>
          </a:stretch>
        </p:blipFill>
        <p:spPr bwMode="auto">
          <a:xfrm>
            <a:off x="1309688" y="1546225"/>
            <a:ext cx="6494462"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4 Título"/>
          <p:cNvSpPr>
            <a:spLocks noGrp="1"/>
          </p:cNvSpPr>
          <p:nvPr>
            <p:ph type="title"/>
          </p:nvPr>
        </p:nvSpPr>
        <p:spPr/>
        <p:txBody>
          <a:bodyPr/>
          <a:lstStyle/>
          <a:p>
            <a:r>
              <a:rPr lang="es-ES" smtClean="0"/>
              <a:t>Decodificador</a:t>
            </a:r>
          </a:p>
        </p:txBody>
      </p:sp>
      <p:sp>
        <p:nvSpPr>
          <p:cNvPr id="41987" name="1 Marcador de contenido"/>
          <p:cNvSpPr>
            <a:spLocks noGrp="1"/>
          </p:cNvSpPr>
          <p:nvPr>
            <p:ph sz="half" idx="1"/>
          </p:nvPr>
        </p:nvSpPr>
        <p:spPr>
          <a:xfrm>
            <a:off x="420688" y="1447800"/>
            <a:ext cx="8418512" cy="2414588"/>
          </a:xfrm>
        </p:spPr>
        <p:txBody>
          <a:bodyPr/>
          <a:lstStyle/>
          <a:p>
            <a:pPr>
              <a:lnSpc>
                <a:spcPts val="2500"/>
              </a:lnSpc>
            </a:pPr>
            <a:r>
              <a:rPr lang="es-ES" sz="2400" smtClean="0"/>
              <a:t>Un decodificador o descodificador es un circuito combinacional, cuya función es inversa a la del codificador, </a:t>
            </a:r>
          </a:p>
          <a:p>
            <a:pPr lvl="1">
              <a:spcBef>
                <a:spcPct val="0"/>
              </a:spcBef>
            </a:pPr>
            <a:r>
              <a:rPr lang="es-ES" sz="2000" smtClean="0"/>
              <a:t>esto es, convierte un código binario de entrada (natural, BCD, etc.) de n bits, en la activación de una sola de sus m líneas de salida </a:t>
            </a:r>
          </a:p>
        </p:txBody>
      </p:sp>
      <p:sp>
        <p:nvSpPr>
          <p:cNvPr id="41988"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37</a:t>
            </a:fld>
            <a:endParaRPr lang="es-ES" dirty="0" smtClean="0"/>
          </a:p>
        </p:txBody>
      </p:sp>
      <p:pic>
        <p:nvPicPr>
          <p:cNvPr id="41989" name="Picture 7"/>
          <p:cNvPicPr>
            <a:picLocks noChangeAspect="1" noChangeArrowheads="1"/>
          </p:cNvPicPr>
          <p:nvPr/>
        </p:nvPicPr>
        <p:blipFill>
          <a:blip r:embed="rId3" cstate="print"/>
          <a:srcRect/>
          <a:stretch>
            <a:fillRect/>
          </a:stretch>
        </p:blipFill>
        <p:spPr bwMode="auto">
          <a:xfrm>
            <a:off x="2727325" y="3578390"/>
            <a:ext cx="4303713" cy="26130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contenido"/>
          <p:cNvSpPr>
            <a:spLocks noGrp="1"/>
          </p:cNvSpPr>
          <p:nvPr>
            <p:ph idx="1"/>
          </p:nvPr>
        </p:nvSpPr>
        <p:spPr/>
        <p:txBody>
          <a:bodyPr/>
          <a:lstStyle/>
          <a:p>
            <a:r>
              <a:rPr lang="es-ES" dirty="0" smtClean="0"/>
              <a:t>Descodificador Decimal :</a:t>
            </a:r>
          </a:p>
          <a:p>
            <a:pPr lvl="1">
              <a:spcAft>
                <a:spcPct val="0"/>
              </a:spcAft>
            </a:pPr>
            <a:r>
              <a:rPr lang="es-ES" dirty="0" smtClean="0"/>
              <a:t>cuatro entradas y diez salidas. De BCD decimal a “uno entre 10”.</a:t>
            </a:r>
          </a:p>
          <a:p>
            <a:r>
              <a:rPr lang="es-ES" dirty="0" smtClean="0"/>
              <a:t>Descodificador Hexadecimal :</a:t>
            </a:r>
          </a:p>
          <a:p>
            <a:pPr lvl="1">
              <a:spcAft>
                <a:spcPct val="0"/>
              </a:spcAft>
            </a:pPr>
            <a:r>
              <a:rPr lang="es-ES" dirty="0" smtClean="0"/>
              <a:t>cuatro entradas y dieciséis salidas. De binario natural a “uno entre 16”.</a:t>
            </a:r>
          </a:p>
          <a:p>
            <a:r>
              <a:rPr lang="es-ES" dirty="0" smtClean="0"/>
              <a:t>Descodificador  excitador BCD-7 segmentos :</a:t>
            </a:r>
          </a:p>
          <a:p>
            <a:pPr lvl="1">
              <a:spcAft>
                <a:spcPct val="0"/>
              </a:spcAft>
            </a:pPr>
            <a:r>
              <a:rPr lang="es-ES" dirty="0" smtClean="0"/>
              <a:t>cuatro entradas y siete salidas. Ataca directamente a un </a:t>
            </a:r>
            <a:r>
              <a:rPr lang="es-ES" dirty="0" err="1" smtClean="0"/>
              <a:t>display</a:t>
            </a:r>
            <a:r>
              <a:rPr lang="es-ES" dirty="0" smtClean="0"/>
              <a:t> de 7 segmentos. Pasa de BCD natural a su visualización en un </a:t>
            </a:r>
            <a:r>
              <a:rPr lang="es-ES" dirty="0" err="1" smtClean="0"/>
              <a:t>display</a:t>
            </a:r>
            <a:r>
              <a:rPr lang="es-ES" dirty="0" smtClean="0"/>
              <a:t> de 7 segmentos.</a:t>
            </a:r>
          </a:p>
          <a:p>
            <a:endParaRPr lang="es-ES" dirty="0" smtClean="0"/>
          </a:p>
        </p:txBody>
      </p:sp>
      <p:sp>
        <p:nvSpPr>
          <p:cNvPr id="43011" name="2 Título"/>
          <p:cNvSpPr>
            <a:spLocks noGrp="1"/>
          </p:cNvSpPr>
          <p:nvPr>
            <p:ph type="title"/>
          </p:nvPr>
        </p:nvSpPr>
        <p:spPr/>
        <p:txBody>
          <a:bodyPr/>
          <a:lstStyle/>
          <a:p>
            <a:r>
              <a:rPr lang="es-ES" smtClean="0"/>
              <a:t>Tipos de descodificadores</a:t>
            </a:r>
          </a:p>
        </p:txBody>
      </p:sp>
      <p:sp>
        <p:nvSpPr>
          <p:cNvPr id="43012"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38</a:t>
            </a:fld>
            <a:endParaRPr lang="es-E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r>
              <a:rPr lang="es-ES" smtClean="0"/>
              <a:t>Decodificador 2-a-4</a:t>
            </a:r>
          </a:p>
        </p:txBody>
      </p:sp>
      <p:sp>
        <p:nvSpPr>
          <p:cNvPr id="4403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39</a:t>
            </a:fld>
            <a:endParaRPr lang="es-ES" dirty="0" smtClean="0"/>
          </a:p>
        </p:txBody>
      </p:sp>
      <p:pic>
        <p:nvPicPr>
          <p:cNvPr id="44036" name="Picture 2"/>
          <p:cNvPicPr>
            <a:picLocks noChangeAspect="1" noChangeArrowheads="1"/>
          </p:cNvPicPr>
          <p:nvPr/>
        </p:nvPicPr>
        <p:blipFill>
          <a:blip r:embed="rId2" cstate="print"/>
          <a:srcRect/>
          <a:stretch>
            <a:fillRect/>
          </a:stretch>
        </p:blipFill>
        <p:spPr bwMode="auto">
          <a:xfrm>
            <a:off x="157163" y="1924050"/>
            <a:ext cx="8682037" cy="2719388"/>
          </a:xfrm>
          <a:prstGeom prst="rect">
            <a:avLst/>
          </a:prstGeom>
          <a:noFill/>
          <a:ln w="9525" algn="ctr">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contenido"/>
          <p:cNvSpPr>
            <a:spLocks noGrp="1"/>
          </p:cNvSpPr>
          <p:nvPr>
            <p:ph idx="1"/>
          </p:nvPr>
        </p:nvSpPr>
        <p:spPr>
          <a:xfrm>
            <a:off x="228600" y="1447800"/>
            <a:ext cx="8610600" cy="1604963"/>
          </a:xfrm>
        </p:spPr>
        <p:txBody>
          <a:bodyPr/>
          <a:lstStyle/>
          <a:p>
            <a:r>
              <a:rPr lang="es-ES" smtClean="0"/>
              <a:t>A finales de los 60 se introdujeron dispositivos integrados que contenían de 100 a 1000 transistores cada chip, llamados MSI, Integración a Media Escala (</a:t>
            </a:r>
            <a:r>
              <a:rPr lang="es-ES" i="1" smtClean="0"/>
              <a:t>Medium-Scale Integration</a:t>
            </a:r>
            <a:r>
              <a:rPr lang="es-ES" smtClean="0"/>
              <a:t>).</a:t>
            </a:r>
          </a:p>
          <a:p>
            <a:pPr lvl="1">
              <a:spcAft>
                <a:spcPct val="0"/>
              </a:spcAft>
            </a:pPr>
            <a:r>
              <a:rPr lang="es-ES" smtClean="0"/>
              <a:t>Estos contenían entre 10 y 100 puertas, p. ej. decodificadores, multiplexores, comparadores, generadores de paridad, etc.</a:t>
            </a:r>
          </a:p>
        </p:txBody>
      </p:sp>
      <p:sp>
        <p:nvSpPr>
          <p:cNvPr id="13315" name="2 Título"/>
          <p:cNvSpPr>
            <a:spLocks noGrp="1"/>
          </p:cNvSpPr>
          <p:nvPr>
            <p:ph type="title"/>
          </p:nvPr>
        </p:nvSpPr>
        <p:spPr/>
        <p:txBody>
          <a:bodyPr/>
          <a:lstStyle/>
          <a:p>
            <a:r>
              <a:rPr lang="es-ES" smtClean="0"/>
              <a:t>Circuitos MSI</a:t>
            </a:r>
          </a:p>
        </p:txBody>
      </p:sp>
      <p:sp>
        <p:nvSpPr>
          <p:cNvPr id="13316" name="3 Marcador de pie de página"/>
          <p:cNvSpPr>
            <a:spLocks noGrp="1"/>
          </p:cNvSpPr>
          <p:nvPr>
            <p:ph type="ftr" sz="quarter" idx="10"/>
          </p:nvPr>
        </p:nvSpPr>
        <p:spPr>
          <a:noFill/>
        </p:spPr>
        <p:txBody>
          <a:bodyPr/>
          <a:lstStyle/>
          <a:p>
            <a:r>
              <a:rPr lang="es-ES" dirty="0" smtClean="0"/>
              <a:t>FFTI. Tema 7. Estructuras y módulos lógicos. </a:t>
            </a:r>
            <a:fld id="{0933DCE5-0444-4905-8D5B-8E2BA8CD4B70}" type="slidenum">
              <a:rPr lang="es-ES" smtClean="0"/>
              <a:pPr/>
              <a:t>4</a:t>
            </a:fld>
            <a:endParaRPr lang="es-ES" dirty="0" smtClean="0"/>
          </a:p>
        </p:txBody>
      </p:sp>
      <p:pic>
        <p:nvPicPr>
          <p:cNvPr id="13317" name="Picture 2" descr="74HC4002 TRIPLE 2-CHANNEL ANALOG MULTIPLEXER/DEMULTIPLEXER WITH LATCH DIP-20"/>
          <p:cNvPicPr>
            <a:picLocks noChangeAspect="1" noChangeArrowheads="1"/>
          </p:cNvPicPr>
          <p:nvPr/>
        </p:nvPicPr>
        <p:blipFill>
          <a:blip r:embed="rId3" cstate="print"/>
          <a:srcRect/>
          <a:stretch>
            <a:fillRect/>
          </a:stretch>
        </p:blipFill>
        <p:spPr bwMode="auto">
          <a:xfrm>
            <a:off x="3422650" y="4154488"/>
            <a:ext cx="2454275" cy="2289175"/>
          </a:xfrm>
          <a:prstGeom prst="rect">
            <a:avLst/>
          </a:prstGeom>
          <a:noFill/>
          <a:ln w="9525">
            <a:noFill/>
            <a:miter lim="800000"/>
            <a:headEnd/>
            <a:tailEnd/>
          </a:ln>
        </p:spPr>
      </p:pic>
      <p:sp>
        <p:nvSpPr>
          <p:cNvPr id="6" name="5 Llamada ovalada"/>
          <p:cNvSpPr/>
          <p:nvPr/>
        </p:nvSpPr>
        <p:spPr bwMode="auto">
          <a:xfrm>
            <a:off x="6400800" y="4800600"/>
            <a:ext cx="2097088" cy="685800"/>
          </a:xfrm>
          <a:prstGeom prst="wedgeEllipseCallout">
            <a:avLst>
              <a:gd name="adj1" fmla="val -78378"/>
              <a:gd name="adj2" fmla="val -49265"/>
            </a:avLst>
          </a:prstGeom>
          <a:noFill/>
          <a:ln w="9525" cap="flat" cmpd="sng" algn="ctr">
            <a:solidFill>
              <a:schemeClr val="accent1">
                <a:lumMod val="75000"/>
              </a:schemeClr>
            </a:solidFill>
            <a:prstDash val="solid"/>
            <a:round/>
            <a:headEnd type="none" w="med" len="med"/>
            <a:tailEnd type="none" w="med" len="med"/>
          </a:ln>
          <a:effectLst/>
        </p:spPr>
        <p:txBody>
          <a:bodyPr/>
          <a:lstStyle/>
          <a:p>
            <a:pPr marL="334963" indent="-334963" defTabSz="893763">
              <a:buFont typeface="Monotype Sorts" pitchFamily="2" charset="2"/>
              <a:buNone/>
              <a:defRPr/>
            </a:pPr>
            <a:r>
              <a:rPr lang="es-ES" dirty="0">
                <a:solidFill>
                  <a:srgbClr val="00B050"/>
                </a:solidFill>
                <a:latin typeface="Arial" pitchFamily="34" charset="0"/>
                <a:cs typeface="Arial" pitchFamily="34" charset="0"/>
              </a:rPr>
              <a:t>Multiplexor</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r>
              <a:rPr lang="es-ES" smtClean="0"/>
              <a:t>Implementación de un decodificador 2-a-4</a:t>
            </a:r>
          </a:p>
        </p:txBody>
      </p:sp>
      <p:sp>
        <p:nvSpPr>
          <p:cNvPr id="4505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40</a:t>
            </a:fld>
            <a:endParaRPr lang="es-ES" dirty="0" smtClean="0"/>
          </a:p>
        </p:txBody>
      </p:sp>
      <p:pic>
        <p:nvPicPr>
          <p:cNvPr id="45060" name="Picture 2"/>
          <p:cNvPicPr>
            <a:picLocks noChangeAspect="1" noChangeArrowheads="1"/>
          </p:cNvPicPr>
          <p:nvPr/>
        </p:nvPicPr>
        <p:blipFill>
          <a:blip r:embed="rId2" cstate="print"/>
          <a:srcRect/>
          <a:stretch>
            <a:fillRect/>
          </a:stretch>
        </p:blipFill>
        <p:spPr bwMode="auto">
          <a:xfrm>
            <a:off x="666750" y="1895475"/>
            <a:ext cx="7810500" cy="30670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p:txBody>
          <a:bodyPr/>
          <a:lstStyle/>
          <a:p>
            <a:r>
              <a:rPr lang="es-ES" smtClean="0"/>
              <a:t>El decodificador BCD comercial 7441</a:t>
            </a:r>
          </a:p>
        </p:txBody>
      </p:sp>
      <p:sp>
        <p:nvSpPr>
          <p:cNvPr id="4608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41</a:t>
            </a:fld>
            <a:endParaRPr lang="es-ES" dirty="0" smtClean="0"/>
          </a:p>
        </p:txBody>
      </p:sp>
      <p:pic>
        <p:nvPicPr>
          <p:cNvPr id="46084" name="Picture 2"/>
          <p:cNvPicPr>
            <a:picLocks noChangeAspect="1" noChangeArrowheads="1"/>
          </p:cNvPicPr>
          <p:nvPr/>
        </p:nvPicPr>
        <p:blipFill>
          <a:blip r:embed="rId3" cstate="print"/>
          <a:srcRect/>
          <a:stretch>
            <a:fillRect/>
          </a:stretch>
        </p:blipFill>
        <p:spPr bwMode="auto">
          <a:xfrm>
            <a:off x="1065213" y="1876425"/>
            <a:ext cx="2728912" cy="3514725"/>
          </a:xfrm>
          <a:prstGeom prst="rect">
            <a:avLst/>
          </a:prstGeom>
          <a:noFill/>
          <a:ln w="9525" algn="ctr">
            <a:noFill/>
            <a:miter lim="800000"/>
            <a:headEnd/>
            <a:tailEnd/>
          </a:ln>
        </p:spPr>
      </p:pic>
      <p:sp>
        <p:nvSpPr>
          <p:cNvPr id="83971" name="Rectangle 3"/>
          <p:cNvSpPr>
            <a:spLocks noChangeArrowheads="1"/>
          </p:cNvSpPr>
          <p:nvPr/>
        </p:nvSpPr>
        <p:spPr bwMode="auto">
          <a:xfrm>
            <a:off x="0" y="0"/>
            <a:ext cx="9144000" cy="0"/>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en-GB" b="0">
                <a:solidFill>
                  <a:srgbClr val="000000"/>
                </a:solidFill>
                <a:latin typeface="Times New Roman" pitchFamily="18" charset="0"/>
                <a:cs typeface="Times New Roman" pitchFamily="18" charset="0"/>
              </a:rPr>
              <a:t>Truth Table</a:t>
            </a:r>
            <a:r>
              <a:rPr lang="en-GB"/>
              <a:t/>
            </a:r>
            <a:br>
              <a:rPr lang="en-GB"/>
            </a:br>
            <a:endParaRPr lang="en-GB"/>
          </a:p>
        </p:txBody>
      </p:sp>
      <p:pic>
        <p:nvPicPr>
          <p:cNvPr id="46086" name="Picture 4"/>
          <p:cNvPicPr>
            <a:picLocks noChangeAspect="1" noChangeArrowheads="1"/>
          </p:cNvPicPr>
          <p:nvPr/>
        </p:nvPicPr>
        <p:blipFill>
          <a:blip r:embed="rId4" cstate="print"/>
          <a:srcRect/>
          <a:stretch>
            <a:fillRect/>
          </a:stretch>
        </p:blipFill>
        <p:spPr bwMode="auto">
          <a:xfrm>
            <a:off x="5213350" y="1606550"/>
            <a:ext cx="2533650" cy="40862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4 Marcador de contenido"/>
          <p:cNvSpPr>
            <a:spLocks noGrp="1"/>
          </p:cNvSpPr>
          <p:nvPr>
            <p:ph idx="1"/>
          </p:nvPr>
        </p:nvSpPr>
        <p:spPr>
          <a:xfrm>
            <a:off x="220663" y="1447800"/>
            <a:ext cx="8618537" cy="1022350"/>
          </a:xfrm>
        </p:spPr>
        <p:txBody>
          <a:bodyPr/>
          <a:lstStyle/>
          <a:p>
            <a:r>
              <a:rPr lang="es-ES" b="0" smtClean="0"/>
              <a:t>El </a:t>
            </a:r>
            <a:r>
              <a:rPr lang="es-ES" smtClean="0"/>
              <a:t>visualizador de 7 segmentos </a:t>
            </a:r>
            <a:r>
              <a:rPr lang="es-ES" b="0" smtClean="0"/>
              <a:t> es un componente que se utiliza para la </a:t>
            </a:r>
            <a:r>
              <a:rPr lang="es-ES" smtClean="0"/>
              <a:t>representación de números</a:t>
            </a:r>
            <a:r>
              <a:rPr lang="es-ES" b="0" smtClean="0"/>
              <a:t> en muchos dispositivos electrónicos </a:t>
            </a:r>
          </a:p>
        </p:txBody>
      </p:sp>
      <p:sp>
        <p:nvSpPr>
          <p:cNvPr id="47107" name="1 Título"/>
          <p:cNvSpPr>
            <a:spLocks noGrp="1"/>
          </p:cNvSpPr>
          <p:nvPr>
            <p:ph type="title"/>
          </p:nvPr>
        </p:nvSpPr>
        <p:spPr/>
        <p:txBody>
          <a:bodyPr/>
          <a:lstStyle/>
          <a:p>
            <a:r>
              <a:rPr lang="es-ES" smtClean="0"/>
              <a:t>El visualizador 7-segmentos</a:t>
            </a:r>
          </a:p>
        </p:txBody>
      </p:sp>
      <p:sp>
        <p:nvSpPr>
          <p:cNvPr id="47108"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42</a:t>
            </a:fld>
            <a:endParaRPr lang="es-ES" dirty="0" smtClean="0"/>
          </a:p>
        </p:txBody>
      </p:sp>
      <p:pic>
        <p:nvPicPr>
          <p:cNvPr id="47109" name="Picture 2" descr="http://upload.wikimedia.org/wikipedia/commons/thumb/a/ad/Seven_segment_02_Pengo.jpg/280px-Seven_segment_02_Pengo.jpg"/>
          <p:cNvPicPr>
            <a:picLocks noChangeAspect="1" noChangeArrowheads="1"/>
          </p:cNvPicPr>
          <p:nvPr/>
        </p:nvPicPr>
        <p:blipFill>
          <a:blip r:embed="rId3" cstate="print"/>
          <a:srcRect/>
          <a:stretch>
            <a:fillRect/>
          </a:stretch>
        </p:blipFill>
        <p:spPr bwMode="auto">
          <a:xfrm>
            <a:off x="6511925" y="2717800"/>
            <a:ext cx="2327275" cy="1762125"/>
          </a:xfrm>
          <a:prstGeom prst="rect">
            <a:avLst/>
          </a:prstGeom>
          <a:noFill/>
          <a:ln w="9525">
            <a:noFill/>
            <a:miter lim="800000"/>
            <a:headEnd/>
            <a:tailEnd/>
          </a:ln>
        </p:spPr>
      </p:pic>
      <p:pic>
        <p:nvPicPr>
          <p:cNvPr id="47110" name="Picture 4"/>
          <p:cNvPicPr>
            <a:picLocks noChangeAspect="1" noChangeArrowheads="1"/>
          </p:cNvPicPr>
          <p:nvPr/>
        </p:nvPicPr>
        <p:blipFill>
          <a:blip r:embed="rId4" cstate="print"/>
          <a:srcRect/>
          <a:stretch>
            <a:fillRect/>
          </a:stretch>
        </p:blipFill>
        <p:spPr bwMode="auto">
          <a:xfrm>
            <a:off x="962025" y="2717800"/>
            <a:ext cx="4591050" cy="31877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p:txBody>
          <a:bodyPr/>
          <a:lstStyle/>
          <a:p>
            <a:r>
              <a:rPr lang="es-ES" smtClean="0"/>
              <a:t>Aplicaciones. El decodificador BCD a 7-segmentos </a:t>
            </a:r>
          </a:p>
        </p:txBody>
      </p:sp>
      <p:sp>
        <p:nvSpPr>
          <p:cNvPr id="4813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43</a:t>
            </a:fld>
            <a:endParaRPr lang="es-ES" dirty="0" smtClean="0"/>
          </a:p>
        </p:txBody>
      </p:sp>
      <p:pic>
        <p:nvPicPr>
          <p:cNvPr id="48132" name="Picture 3"/>
          <p:cNvPicPr>
            <a:picLocks noChangeAspect="1" noChangeArrowheads="1"/>
          </p:cNvPicPr>
          <p:nvPr/>
        </p:nvPicPr>
        <p:blipFill>
          <a:blip r:embed="rId3" cstate="print"/>
          <a:srcRect/>
          <a:stretch>
            <a:fillRect/>
          </a:stretch>
        </p:blipFill>
        <p:spPr bwMode="auto">
          <a:xfrm>
            <a:off x="847725" y="2144713"/>
            <a:ext cx="7540625" cy="27432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p:txBody>
          <a:bodyPr/>
          <a:lstStyle/>
          <a:p>
            <a:r>
              <a:rPr lang="es-ES" smtClean="0"/>
              <a:t>Aplicaciones. El decodificador BCD a 7-segmentos 7447</a:t>
            </a:r>
          </a:p>
        </p:txBody>
      </p:sp>
      <p:sp>
        <p:nvSpPr>
          <p:cNvPr id="4915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44</a:t>
            </a:fld>
            <a:endParaRPr lang="es-ES" dirty="0" smtClean="0"/>
          </a:p>
        </p:txBody>
      </p:sp>
      <p:pic>
        <p:nvPicPr>
          <p:cNvPr id="49156" name="Picture 3"/>
          <p:cNvPicPr>
            <a:picLocks noChangeAspect="1" noChangeArrowheads="1"/>
          </p:cNvPicPr>
          <p:nvPr/>
        </p:nvPicPr>
        <p:blipFill>
          <a:blip r:embed="rId3" cstate="print"/>
          <a:srcRect/>
          <a:stretch>
            <a:fillRect/>
          </a:stretch>
        </p:blipFill>
        <p:spPr bwMode="auto">
          <a:xfrm>
            <a:off x="631825" y="1657350"/>
            <a:ext cx="7319963" cy="403383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r>
              <a:rPr lang="es-ES" smtClean="0"/>
              <a:t>Aplicaciones. El decodificador BCD a 7-segmentos 7447 en cascada</a:t>
            </a:r>
          </a:p>
        </p:txBody>
      </p:sp>
      <p:sp>
        <p:nvSpPr>
          <p:cNvPr id="5017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45</a:t>
            </a:fld>
            <a:endParaRPr lang="es-ES" dirty="0" smtClean="0"/>
          </a:p>
        </p:txBody>
      </p:sp>
      <p:pic>
        <p:nvPicPr>
          <p:cNvPr id="50180" name="Picture 2"/>
          <p:cNvPicPr>
            <a:picLocks noChangeAspect="1" noChangeArrowheads="1"/>
          </p:cNvPicPr>
          <p:nvPr/>
        </p:nvPicPr>
        <p:blipFill>
          <a:blip r:embed="rId3" cstate="print"/>
          <a:srcRect l="21832" t="34091" r="22302" b="16232"/>
          <a:stretch>
            <a:fillRect/>
          </a:stretch>
        </p:blipFill>
        <p:spPr bwMode="auto">
          <a:xfrm>
            <a:off x="1439863" y="1811338"/>
            <a:ext cx="6215062" cy="364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r>
              <a:rPr lang="es-ES" dirty="0" smtClean="0"/>
              <a:t>Aplicaciones. El </a:t>
            </a:r>
            <a:r>
              <a:rPr lang="es-ES" b="0" dirty="0" smtClean="0"/>
              <a:t>direccionamiento de la memoria</a:t>
            </a:r>
          </a:p>
        </p:txBody>
      </p:sp>
      <p:sp>
        <p:nvSpPr>
          <p:cNvPr id="5120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46</a:t>
            </a:fld>
            <a:endParaRPr lang="es-ES" dirty="0" smtClean="0"/>
          </a:p>
        </p:txBody>
      </p:sp>
      <p:pic>
        <p:nvPicPr>
          <p:cNvPr id="51204" name="Picture 7"/>
          <p:cNvPicPr>
            <a:picLocks noChangeAspect="1" noChangeArrowheads="1"/>
          </p:cNvPicPr>
          <p:nvPr/>
        </p:nvPicPr>
        <p:blipFill>
          <a:blip r:embed="rId3" cstate="print"/>
          <a:srcRect/>
          <a:stretch>
            <a:fillRect/>
          </a:stretch>
        </p:blipFill>
        <p:spPr bwMode="auto">
          <a:xfrm>
            <a:off x="1681163" y="1366838"/>
            <a:ext cx="5781675" cy="4914900"/>
          </a:xfrm>
          <a:prstGeom prst="rect">
            <a:avLst/>
          </a:prstGeom>
          <a:noFill/>
          <a:ln w="9525" algn="ctr">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contenido"/>
          <p:cNvSpPr>
            <a:spLocks noGrp="1"/>
          </p:cNvSpPr>
          <p:nvPr>
            <p:ph idx="1"/>
          </p:nvPr>
        </p:nvSpPr>
        <p:spPr>
          <a:xfrm>
            <a:off x="420688" y="1447800"/>
            <a:ext cx="8418512" cy="1468438"/>
          </a:xfrm>
        </p:spPr>
        <p:txBody>
          <a:bodyPr/>
          <a:lstStyle/>
          <a:p>
            <a:r>
              <a:rPr lang="es-ES" smtClean="0"/>
              <a:t>Reciben esta denominación los sistemas combinacionales que indican si dos datos de N bits son iguales y en el caso que esto no ocurra cuál de ellos es mayor.</a:t>
            </a:r>
          </a:p>
        </p:txBody>
      </p:sp>
      <p:sp>
        <p:nvSpPr>
          <p:cNvPr id="52227" name="2 Título"/>
          <p:cNvSpPr>
            <a:spLocks noGrp="1"/>
          </p:cNvSpPr>
          <p:nvPr>
            <p:ph type="title"/>
          </p:nvPr>
        </p:nvSpPr>
        <p:spPr/>
        <p:txBody>
          <a:bodyPr/>
          <a:lstStyle/>
          <a:p>
            <a:r>
              <a:rPr lang="es-ES" smtClean="0"/>
              <a:t>Comparador digital</a:t>
            </a:r>
          </a:p>
        </p:txBody>
      </p:sp>
      <p:sp>
        <p:nvSpPr>
          <p:cNvPr id="52228"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47</a:t>
            </a:fld>
            <a:endParaRPr lang="es-ES" dirty="0" smtClean="0"/>
          </a:p>
        </p:txBody>
      </p:sp>
      <p:pic>
        <p:nvPicPr>
          <p:cNvPr id="52229" name="Picture 3"/>
          <p:cNvPicPr>
            <a:picLocks noChangeAspect="1" noChangeArrowheads="1"/>
          </p:cNvPicPr>
          <p:nvPr/>
        </p:nvPicPr>
        <p:blipFill>
          <a:blip r:embed="rId3" cstate="print"/>
          <a:srcRect l="57646" t="57692" r="22330" b="19028"/>
          <a:stretch>
            <a:fillRect/>
          </a:stretch>
        </p:blipFill>
        <p:spPr bwMode="auto">
          <a:xfrm>
            <a:off x="5710238" y="3317875"/>
            <a:ext cx="2900362" cy="2020888"/>
          </a:xfrm>
          <a:prstGeom prst="rect">
            <a:avLst/>
          </a:prstGeom>
          <a:noFill/>
          <a:ln w="9525">
            <a:noFill/>
            <a:miter lim="800000"/>
            <a:headEnd/>
            <a:tailEnd/>
          </a:ln>
        </p:spPr>
      </p:pic>
      <p:pic>
        <p:nvPicPr>
          <p:cNvPr id="52230" name="Picture 4"/>
          <p:cNvPicPr>
            <a:picLocks noChangeAspect="1" noChangeArrowheads="1"/>
          </p:cNvPicPr>
          <p:nvPr/>
        </p:nvPicPr>
        <p:blipFill>
          <a:blip r:embed="rId4" cstate="print"/>
          <a:srcRect/>
          <a:stretch>
            <a:fillRect/>
          </a:stretch>
        </p:blipFill>
        <p:spPr bwMode="auto">
          <a:xfrm>
            <a:off x="850900" y="3317875"/>
            <a:ext cx="3925888" cy="266858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Título"/>
          <p:cNvSpPr>
            <a:spLocks noGrp="1"/>
          </p:cNvSpPr>
          <p:nvPr>
            <p:ph type="title"/>
          </p:nvPr>
        </p:nvSpPr>
        <p:spPr/>
        <p:txBody>
          <a:bodyPr/>
          <a:lstStyle/>
          <a:p>
            <a:r>
              <a:rPr lang="es-ES" smtClean="0"/>
              <a:t>Implementación de un comparador de 1 bit</a:t>
            </a:r>
          </a:p>
        </p:txBody>
      </p:sp>
      <p:sp>
        <p:nvSpPr>
          <p:cNvPr id="53251"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48</a:t>
            </a:fld>
            <a:endParaRPr lang="es-ES" dirty="0" smtClean="0"/>
          </a:p>
        </p:txBody>
      </p:sp>
      <p:pic>
        <p:nvPicPr>
          <p:cNvPr id="53252" name="Picture 5"/>
          <p:cNvPicPr>
            <a:picLocks noChangeAspect="1" noChangeArrowheads="1"/>
          </p:cNvPicPr>
          <p:nvPr/>
        </p:nvPicPr>
        <p:blipFill>
          <a:blip r:embed="rId2" cstate="print"/>
          <a:srcRect/>
          <a:stretch>
            <a:fillRect/>
          </a:stretch>
        </p:blipFill>
        <p:spPr bwMode="auto">
          <a:xfrm>
            <a:off x="1506538" y="1338263"/>
            <a:ext cx="6467475" cy="473392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p:txBody>
          <a:bodyPr/>
          <a:lstStyle/>
          <a:p>
            <a:r>
              <a:rPr lang="es-ES" dirty="0" smtClean="0"/>
              <a:t>El comparador comercial 7485</a:t>
            </a:r>
          </a:p>
        </p:txBody>
      </p:sp>
      <p:sp>
        <p:nvSpPr>
          <p:cNvPr id="54275"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49</a:t>
            </a:fld>
            <a:endParaRPr lang="es-ES" dirty="0" smtClean="0"/>
          </a:p>
        </p:txBody>
      </p:sp>
      <p:pic>
        <p:nvPicPr>
          <p:cNvPr id="54276" name="Picture 3"/>
          <p:cNvPicPr>
            <a:picLocks noChangeAspect="1" noChangeArrowheads="1"/>
          </p:cNvPicPr>
          <p:nvPr/>
        </p:nvPicPr>
        <p:blipFill>
          <a:blip r:embed="rId2" cstate="print"/>
          <a:srcRect/>
          <a:stretch>
            <a:fillRect/>
          </a:stretch>
        </p:blipFill>
        <p:spPr bwMode="auto">
          <a:xfrm>
            <a:off x="461963" y="1427163"/>
            <a:ext cx="8220075" cy="4572000"/>
          </a:xfrm>
          <a:prstGeom prst="rect">
            <a:avLst/>
          </a:prstGeom>
          <a:noFill/>
          <a:ln w="9525" algn="ctr">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5 Marcador de contenido"/>
          <p:cNvSpPr>
            <a:spLocks noGrp="1"/>
          </p:cNvSpPr>
          <p:nvPr>
            <p:ph idx="1"/>
          </p:nvPr>
        </p:nvSpPr>
        <p:spPr>
          <a:xfrm>
            <a:off x="420688" y="1447800"/>
            <a:ext cx="8418512" cy="1511300"/>
          </a:xfrm>
        </p:spPr>
        <p:txBody>
          <a:bodyPr/>
          <a:lstStyle/>
          <a:p>
            <a:r>
              <a:rPr lang="es-ES" smtClean="0"/>
              <a:t>Un multiplexor es un circuito digital que tiene 2</a:t>
            </a:r>
            <a:r>
              <a:rPr lang="es-ES" baseline="30000" smtClean="0"/>
              <a:t>n</a:t>
            </a:r>
            <a:r>
              <a:rPr lang="es-ES" smtClean="0"/>
              <a:t> entradas de datos y una salida digital simple. La lógica de control selecciona una de la 2</a:t>
            </a:r>
            <a:r>
              <a:rPr lang="es-ES" baseline="30000" smtClean="0"/>
              <a:t>n</a:t>
            </a:r>
            <a:r>
              <a:rPr lang="es-ES" smtClean="0"/>
              <a:t> entradas y la conecta a la salida</a:t>
            </a:r>
          </a:p>
          <a:p>
            <a:endParaRPr lang="es-ES" smtClean="0"/>
          </a:p>
        </p:txBody>
      </p:sp>
      <p:sp>
        <p:nvSpPr>
          <p:cNvPr id="2052" name="1 Título"/>
          <p:cNvSpPr>
            <a:spLocks noGrp="1"/>
          </p:cNvSpPr>
          <p:nvPr>
            <p:ph type="title"/>
          </p:nvPr>
        </p:nvSpPr>
        <p:spPr/>
        <p:txBody>
          <a:bodyPr/>
          <a:lstStyle/>
          <a:p>
            <a:r>
              <a:rPr lang="es-ES" smtClean="0"/>
              <a:t>El multiplexor</a:t>
            </a:r>
          </a:p>
        </p:txBody>
      </p:sp>
      <p:sp>
        <p:nvSpPr>
          <p:cNvPr id="205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5</a:t>
            </a:fld>
            <a:endParaRPr lang="es-ES" dirty="0" smtClean="0"/>
          </a:p>
        </p:txBody>
      </p:sp>
      <p:graphicFrame>
        <p:nvGraphicFramePr>
          <p:cNvPr id="2050" name="Object 8"/>
          <p:cNvGraphicFramePr>
            <a:graphicFrameLocks noChangeAspect="1"/>
          </p:cNvGraphicFramePr>
          <p:nvPr/>
        </p:nvGraphicFramePr>
        <p:xfrm>
          <a:off x="2595563" y="3136900"/>
          <a:ext cx="3878262" cy="3155950"/>
        </p:xfrm>
        <a:graphic>
          <a:graphicData uri="http://schemas.openxmlformats.org/presentationml/2006/ole">
            <p:oleObj spid="_x0000_s2050" name="Visio" r:id="rId4" imgW="2502528" imgH="2036004" progId="Visio.Drawing.11">
              <p:embed/>
            </p:oleObj>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3 Marcador de contenido"/>
          <p:cNvSpPr>
            <a:spLocks noGrp="1"/>
          </p:cNvSpPr>
          <p:nvPr>
            <p:ph idx="1"/>
          </p:nvPr>
        </p:nvSpPr>
        <p:spPr>
          <a:xfrm>
            <a:off x="420688" y="1447800"/>
            <a:ext cx="8418512" cy="2571750"/>
          </a:xfrm>
        </p:spPr>
        <p:txBody>
          <a:bodyPr/>
          <a:lstStyle/>
          <a:p>
            <a:pPr>
              <a:lnSpc>
                <a:spcPts val="2200"/>
              </a:lnSpc>
              <a:spcBef>
                <a:spcPct val="0"/>
              </a:spcBef>
            </a:pPr>
            <a:r>
              <a:rPr lang="es-ES" sz="2000" dirty="0" smtClean="0"/>
              <a:t>Durante la transmisión de información binaria se pueden producir errores. Para detectar estos errores se utiliza el método de la </a:t>
            </a:r>
            <a:r>
              <a:rPr lang="es-ES" sz="2000" i="1" u="sng" dirty="0" smtClean="0"/>
              <a:t>paridad</a:t>
            </a:r>
            <a:r>
              <a:rPr lang="es-ES" sz="2000" dirty="0" smtClean="0"/>
              <a:t>, que consiste en utilizar un bit redundante de paridad.</a:t>
            </a:r>
          </a:p>
          <a:p>
            <a:pPr lvl="1">
              <a:lnSpc>
                <a:spcPts val="2300"/>
              </a:lnSpc>
              <a:spcBef>
                <a:spcPct val="0"/>
              </a:spcBef>
              <a:spcAft>
                <a:spcPct val="0"/>
              </a:spcAft>
            </a:pPr>
            <a:r>
              <a:rPr lang="es-ES" sz="2000" dirty="0" smtClean="0"/>
              <a:t>El circuito que genera el bit de paridad del transmisor se llama </a:t>
            </a:r>
            <a:r>
              <a:rPr lang="es-ES" sz="2000" i="1" u="sng" dirty="0" smtClean="0"/>
              <a:t>generador de paridad</a:t>
            </a:r>
            <a:r>
              <a:rPr lang="es-ES" sz="2000" dirty="0" smtClean="0"/>
              <a:t>. No importa si se añade al principio o al final del mensaje a transmitir.</a:t>
            </a:r>
          </a:p>
          <a:p>
            <a:pPr lvl="1">
              <a:spcAft>
                <a:spcPct val="0"/>
              </a:spcAft>
            </a:pPr>
            <a:r>
              <a:rPr lang="es-ES" sz="2000" dirty="0" smtClean="0"/>
              <a:t>El circuito que comprueba el bit de paridad en el receptor se llama </a:t>
            </a:r>
            <a:r>
              <a:rPr lang="es-ES" sz="2000" i="1" u="sng" dirty="0" smtClean="0"/>
              <a:t>comprobador de paridad</a:t>
            </a:r>
            <a:r>
              <a:rPr lang="es-ES" sz="2000" dirty="0" smtClean="0"/>
              <a:t>.</a:t>
            </a:r>
          </a:p>
        </p:txBody>
      </p:sp>
      <p:sp>
        <p:nvSpPr>
          <p:cNvPr id="55299" name="1 Título"/>
          <p:cNvSpPr>
            <a:spLocks noGrp="1"/>
          </p:cNvSpPr>
          <p:nvPr>
            <p:ph type="title"/>
          </p:nvPr>
        </p:nvSpPr>
        <p:spPr/>
        <p:txBody>
          <a:bodyPr/>
          <a:lstStyle/>
          <a:p>
            <a:r>
              <a:rPr lang="es-ES" smtClean="0"/>
              <a:t>Generación y detección de la paridad</a:t>
            </a:r>
          </a:p>
        </p:txBody>
      </p:sp>
      <p:sp>
        <p:nvSpPr>
          <p:cNvPr id="55300"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50</a:t>
            </a:fld>
            <a:endParaRPr lang="es-ES" dirty="0" smtClean="0"/>
          </a:p>
        </p:txBody>
      </p:sp>
      <p:pic>
        <p:nvPicPr>
          <p:cNvPr id="55301" name="Picture 6" descr="http://perso.wanadoo.es/pictob/imagenes/paridad.gif"/>
          <p:cNvPicPr>
            <a:picLocks noChangeAspect="1" noChangeArrowheads="1"/>
          </p:cNvPicPr>
          <p:nvPr/>
        </p:nvPicPr>
        <p:blipFill>
          <a:blip r:embed="rId3" cstate="print"/>
          <a:srcRect/>
          <a:stretch>
            <a:fillRect/>
          </a:stretch>
        </p:blipFill>
        <p:spPr bwMode="auto">
          <a:xfrm>
            <a:off x="1684338" y="4476750"/>
            <a:ext cx="6072187" cy="167798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contenido"/>
          <p:cNvSpPr>
            <a:spLocks noGrp="1"/>
          </p:cNvSpPr>
          <p:nvPr>
            <p:ph idx="1"/>
          </p:nvPr>
        </p:nvSpPr>
        <p:spPr>
          <a:xfrm>
            <a:off x="420688" y="1403350"/>
            <a:ext cx="8418512" cy="1925638"/>
          </a:xfrm>
        </p:spPr>
        <p:txBody>
          <a:bodyPr/>
          <a:lstStyle/>
          <a:p>
            <a:pPr>
              <a:spcBef>
                <a:spcPct val="0"/>
              </a:spcBef>
            </a:pPr>
            <a:r>
              <a:rPr lang="es-ES" smtClean="0"/>
              <a:t>Paridad par:</a:t>
            </a:r>
          </a:p>
          <a:p>
            <a:pPr lvl="1">
              <a:spcBef>
                <a:spcPct val="0"/>
              </a:spcBef>
              <a:spcAft>
                <a:spcPct val="0"/>
              </a:spcAft>
            </a:pPr>
            <a:r>
              <a:rPr lang="es-ES" smtClean="0"/>
              <a:t>Se genera un “0” cuando el número de “1” a la entrada es par y un “1” cuando es impar.</a:t>
            </a:r>
          </a:p>
          <a:p>
            <a:pPr lvl="1">
              <a:lnSpc>
                <a:spcPts val="2400"/>
              </a:lnSpc>
              <a:spcAft>
                <a:spcPct val="0"/>
              </a:spcAft>
            </a:pPr>
            <a:r>
              <a:rPr lang="es-ES" smtClean="0"/>
              <a:t>el comprobador de paridad se encarga de comprobar que el número de 1's recibidos es par.</a:t>
            </a:r>
          </a:p>
          <a:p>
            <a:pPr lvl="1">
              <a:spcAft>
                <a:spcPct val="0"/>
              </a:spcAft>
            </a:pPr>
            <a:endParaRPr lang="es-ES" smtClean="0"/>
          </a:p>
        </p:txBody>
      </p:sp>
      <p:sp>
        <p:nvSpPr>
          <p:cNvPr id="56323" name="2 Título"/>
          <p:cNvSpPr>
            <a:spLocks noGrp="1"/>
          </p:cNvSpPr>
          <p:nvPr>
            <p:ph type="title"/>
          </p:nvPr>
        </p:nvSpPr>
        <p:spPr/>
        <p:txBody>
          <a:bodyPr/>
          <a:lstStyle/>
          <a:p>
            <a:r>
              <a:rPr lang="es-ES" smtClean="0"/>
              <a:t>Generación de la paridad par</a:t>
            </a:r>
          </a:p>
        </p:txBody>
      </p:sp>
      <p:sp>
        <p:nvSpPr>
          <p:cNvPr id="56324"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51</a:t>
            </a:fld>
            <a:endParaRPr lang="es-ES" dirty="0" smtClean="0"/>
          </a:p>
        </p:txBody>
      </p:sp>
      <p:pic>
        <p:nvPicPr>
          <p:cNvPr id="56325" name="Picture 3"/>
          <p:cNvPicPr>
            <a:picLocks noChangeAspect="1" noChangeArrowheads="1"/>
          </p:cNvPicPr>
          <p:nvPr/>
        </p:nvPicPr>
        <p:blipFill>
          <a:blip r:embed="rId3" cstate="print"/>
          <a:srcRect/>
          <a:stretch>
            <a:fillRect/>
          </a:stretch>
        </p:blipFill>
        <p:spPr bwMode="auto">
          <a:xfrm>
            <a:off x="1436688" y="3328988"/>
            <a:ext cx="5997575" cy="2808287"/>
          </a:xfrm>
          <a:prstGeom prst="rect">
            <a:avLst/>
          </a:prstGeom>
          <a:noFill/>
          <a:ln w="9525" algn="ctr">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0688" y="1447800"/>
            <a:ext cx="8418512" cy="2555875"/>
          </a:xfrm>
        </p:spPr>
        <p:txBody>
          <a:bodyPr>
            <a:normAutofit fontScale="92500"/>
          </a:bodyPr>
          <a:lstStyle/>
          <a:p>
            <a:pPr>
              <a:defRPr/>
            </a:pPr>
            <a:r>
              <a:rPr lang="es-ES" dirty="0" smtClean="0"/>
              <a:t>El comprobador o detector de paridad se encarga de comprobar que el número de 1's recibidos es par o no.</a:t>
            </a:r>
          </a:p>
          <a:p>
            <a:pPr lvl="1">
              <a:defRPr/>
            </a:pPr>
            <a:r>
              <a:rPr lang="es-ES" dirty="0" smtClean="0"/>
              <a:t>El caso del detector es similar al del generador, solo que el bit de paridad forma parte de la entrada en la recepción,  convirtiéndose de esta manera en otro bit de datos y la salida que antes era el bit generado es ahora el bit indicador  de error</a:t>
            </a:r>
            <a:endParaRPr lang="es-ES" dirty="0"/>
          </a:p>
        </p:txBody>
      </p:sp>
      <p:sp>
        <p:nvSpPr>
          <p:cNvPr id="57347" name="2 Título"/>
          <p:cNvSpPr>
            <a:spLocks noGrp="1"/>
          </p:cNvSpPr>
          <p:nvPr>
            <p:ph type="title"/>
          </p:nvPr>
        </p:nvSpPr>
        <p:spPr/>
        <p:txBody>
          <a:bodyPr/>
          <a:lstStyle/>
          <a:p>
            <a:r>
              <a:rPr lang="es-ES" smtClean="0"/>
              <a:t>Detector de paridad par</a:t>
            </a:r>
          </a:p>
        </p:txBody>
      </p:sp>
      <p:sp>
        <p:nvSpPr>
          <p:cNvPr id="57348"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52</a:t>
            </a:fld>
            <a:endParaRPr lang="es-ES" dirty="0" smtClean="0"/>
          </a:p>
        </p:txBody>
      </p:sp>
      <p:pic>
        <p:nvPicPr>
          <p:cNvPr id="57349" name="Picture 2"/>
          <p:cNvPicPr>
            <a:picLocks noChangeAspect="1" noChangeArrowheads="1"/>
          </p:cNvPicPr>
          <p:nvPr/>
        </p:nvPicPr>
        <p:blipFill>
          <a:blip r:embed="rId3" cstate="print"/>
          <a:srcRect/>
          <a:stretch>
            <a:fillRect/>
          </a:stretch>
        </p:blipFill>
        <p:spPr bwMode="auto">
          <a:xfrm>
            <a:off x="989013" y="4003675"/>
            <a:ext cx="7380287" cy="2152650"/>
          </a:xfrm>
          <a:prstGeom prst="rect">
            <a:avLst/>
          </a:prstGeom>
          <a:noFill/>
          <a:ln w="9525" algn="ctr">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Título"/>
          <p:cNvSpPr>
            <a:spLocks noGrp="1"/>
          </p:cNvSpPr>
          <p:nvPr>
            <p:ph type="title"/>
          </p:nvPr>
        </p:nvSpPr>
        <p:spPr/>
        <p:txBody>
          <a:bodyPr/>
          <a:lstStyle/>
          <a:p>
            <a:r>
              <a:rPr lang="es-ES" smtClean="0"/>
              <a:t>Generación de la paridad de 8 bits</a:t>
            </a:r>
          </a:p>
        </p:txBody>
      </p:sp>
      <p:sp>
        <p:nvSpPr>
          <p:cNvPr id="58371"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53</a:t>
            </a:fld>
            <a:endParaRPr lang="es-ES" dirty="0" smtClean="0"/>
          </a:p>
        </p:txBody>
      </p:sp>
      <p:pic>
        <p:nvPicPr>
          <p:cNvPr id="58372" name="Picture 4" descr="http://www.emeraldinsight.com/content_images/fig/2180260303001.png"/>
          <p:cNvPicPr>
            <a:picLocks noChangeAspect="1" noChangeArrowheads="1"/>
          </p:cNvPicPr>
          <p:nvPr/>
        </p:nvPicPr>
        <p:blipFill>
          <a:blip r:embed="rId3" cstate="print"/>
          <a:srcRect/>
          <a:stretch>
            <a:fillRect/>
          </a:stretch>
        </p:blipFill>
        <p:spPr bwMode="auto">
          <a:xfrm>
            <a:off x="1639888" y="1481138"/>
            <a:ext cx="5962650" cy="46672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1 Marcador de contenido"/>
          <p:cNvSpPr>
            <a:spLocks noGrp="1"/>
          </p:cNvSpPr>
          <p:nvPr>
            <p:ph idx="1"/>
          </p:nvPr>
        </p:nvSpPr>
        <p:spPr>
          <a:xfrm>
            <a:off x="420688" y="1447800"/>
            <a:ext cx="8418512" cy="1536700"/>
          </a:xfrm>
        </p:spPr>
        <p:txBody>
          <a:bodyPr/>
          <a:lstStyle/>
          <a:p>
            <a:r>
              <a:rPr lang="es-ES" smtClean="0"/>
              <a:t>Un multiplexor es un selector de datos equivalente a un conmutador de "m" entradas y una salida, por lo que también recibe el nombre de selector de datos o conmutador electrónico</a:t>
            </a:r>
          </a:p>
          <a:p>
            <a:endParaRPr lang="es-ES" smtClean="0"/>
          </a:p>
        </p:txBody>
      </p:sp>
      <p:sp>
        <p:nvSpPr>
          <p:cNvPr id="3076" name="2 Título"/>
          <p:cNvSpPr>
            <a:spLocks noGrp="1"/>
          </p:cNvSpPr>
          <p:nvPr>
            <p:ph type="title"/>
          </p:nvPr>
        </p:nvSpPr>
        <p:spPr/>
        <p:txBody>
          <a:bodyPr/>
          <a:lstStyle/>
          <a:p>
            <a:r>
              <a:rPr lang="es-ES" smtClean="0"/>
              <a:t>El multiplexor como conmutador</a:t>
            </a:r>
          </a:p>
        </p:txBody>
      </p:sp>
      <p:sp>
        <p:nvSpPr>
          <p:cNvPr id="3077" name="3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6</a:t>
            </a:fld>
            <a:endParaRPr lang="es-ES" dirty="0" smtClean="0"/>
          </a:p>
        </p:txBody>
      </p:sp>
      <p:graphicFrame>
        <p:nvGraphicFramePr>
          <p:cNvPr id="3074" name="Object 8"/>
          <p:cNvGraphicFramePr>
            <a:graphicFrameLocks noChangeAspect="1"/>
          </p:cNvGraphicFramePr>
          <p:nvPr/>
        </p:nvGraphicFramePr>
        <p:xfrm>
          <a:off x="1223963" y="3406775"/>
          <a:ext cx="3311525" cy="2695575"/>
        </p:xfrm>
        <a:graphic>
          <a:graphicData uri="http://schemas.openxmlformats.org/presentationml/2006/ole">
            <p:oleObj spid="_x0000_s3074" name="Visio" r:id="rId3" imgW="2502528" imgH="2036004" progId="Visio.Drawing.11">
              <p:embed/>
            </p:oleObj>
          </a:graphicData>
        </a:graphic>
      </p:graphicFrame>
      <p:pic>
        <p:nvPicPr>
          <p:cNvPr id="3078" name="Picture 32" descr="Selectores de datos: Multiplexores"/>
          <p:cNvPicPr>
            <a:picLocks noChangeAspect="1" noChangeArrowheads="1" noCrop="1"/>
          </p:cNvPicPr>
          <p:nvPr/>
        </p:nvPicPr>
        <p:blipFill>
          <a:blip r:embed="rId4" cstate="print"/>
          <a:srcRect/>
          <a:stretch>
            <a:fillRect/>
          </a:stretch>
        </p:blipFill>
        <p:spPr bwMode="auto">
          <a:xfrm>
            <a:off x="5187950" y="3406775"/>
            <a:ext cx="3421063" cy="177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ES" smtClean="0"/>
              <a:t>Multiplexor. Funcionamiento</a:t>
            </a:r>
          </a:p>
        </p:txBody>
      </p:sp>
      <p:sp>
        <p:nvSpPr>
          <p:cNvPr id="14339"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7</a:t>
            </a:fld>
            <a:endParaRPr lang="es-ES" dirty="0" smtClean="0"/>
          </a:p>
        </p:txBody>
      </p:sp>
      <p:pic>
        <p:nvPicPr>
          <p:cNvPr id="14340" name="Picture 3"/>
          <p:cNvPicPr>
            <a:picLocks noChangeAspect="1" noChangeArrowheads="1"/>
          </p:cNvPicPr>
          <p:nvPr/>
        </p:nvPicPr>
        <p:blipFill>
          <a:blip r:embed="rId2" cstate="print"/>
          <a:srcRect l="27913" t="24324" r="24757" b="33109"/>
          <a:stretch>
            <a:fillRect/>
          </a:stretch>
        </p:blipFill>
        <p:spPr bwMode="auto">
          <a:xfrm>
            <a:off x="411163" y="1612900"/>
            <a:ext cx="8413750" cy="4530725"/>
          </a:xfrm>
          <a:prstGeom prst="rect">
            <a:avLst/>
          </a:prstGeom>
          <a:noFill/>
          <a:ln w="9525">
            <a:noFill/>
            <a:miter lim="800000"/>
            <a:headEnd/>
            <a:tailEnd/>
          </a:ln>
        </p:spPr>
      </p:pic>
      <p:cxnSp>
        <p:nvCxnSpPr>
          <p:cNvPr id="12293" name="5 Conector curvado"/>
          <p:cNvCxnSpPr>
            <a:cxnSpLocks noChangeShapeType="1"/>
          </p:cNvCxnSpPr>
          <p:nvPr/>
        </p:nvCxnSpPr>
        <p:spPr bwMode="auto">
          <a:xfrm flipV="1">
            <a:off x="3375025" y="3441700"/>
            <a:ext cx="2501900" cy="336550"/>
          </a:xfrm>
          <a:prstGeom prst="curvedConnector3">
            <a:avLst>
              <a:gd name="adj1" fmla="val 50000"/>
            </a:avLst>
          </a:prstGeom>
          <a:noFill/>
          <a:ln w="9525" algn="ctr">
            <a:solidFill>
              <a:srgbClr val="CC3300"/>
            </a:solidFill>
            <a:round/>
            <a:headEnd/>
            <a:tailEnd type="arrow" w="med" len="med"/>
          </a:ln>
        </p:spPr>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box(in)">
                                      <p:cBhvr>
                                        <p:cTn id="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ES" smtClean="0"/>
              <a:t>Tabla de verdad de un Mux</a:t>
            </a:r>
          </a:p>
        </p:txBody>
      </p:sp>
      <p:sp>
        <p:nvSpPr>
          <p:cNvPr id="15363"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8</a:t>
            </a:fld>
            <a:endParaRPr lang="es-ES" dirty="0" smtClean="0"/>
          </a:p>
        </p:txBody>
      </p:sp>
      <p:pic>
        <p:nvPicPr>
          <p:cNvPr id="15364" name="Picture 2" descr="https://encrypted-tbn1.google.com/images?q=tbn:ANd9GcRPAaApghZq-auBKvqiFqyldrXwlS3S_QyDyfy2mKA3sGsxFjO5"/>
          <p:cNvPicPr>
            <a:picLocks noChangeAspect="1" noChangeArrowheads="1"/>
          </p:cNvPicPr>
          <p:nvPr/>
        </p:nvPicPr>
        <p:blipFill>
          <a:blip r:embed="rId2" cstate="print"/>
          <a:srcRect/>
          <a:stretch>
            <a:fillRect/>
          </a:stretch>
        </p:blipFill>
        <p:spPr bwMode="auto">
          <a:xfrm>
            <a:off x="1930400" y="2319338"/>
            <a:ext cx="5068888" cy="2525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S" smtClean="0"/>
              <a:t>Función Booleana de un MUX</a:t>
            </a:r>
          </a:p>
        </p:txBody>
      </p:sp>
      <p:sp>
        <p:nvSpPr>
          <p:cNvPr id="16387" name="2 Marcador de pie de página"/>
          <p:cNvSpPr>
            <a:spLocks noGrp="1"/>
          </p:cNvSpPr>
          <p:nvPr>
            <p:ph type="ftr" sz="quarter" idx="10"/>
          </p:nvPr>
        </p:nvSpPr>
        <p:spPr>
          <a:noFill/>
        </p:spPr>
        <p:txBody>
          <a:bodyPr/>
          <a:lstStyle/>
          <a:p>
            <a:pPr defTabSz="893763"/>
            <a:r>
              <a:rPr lang="es-ES" dirty="0" smtClean="0"/>
              <a:t>FFTI. Tema 7.Estructuras  y  módulos lógicos. </a:t>
            </a:r>
            <a:fld id="{42DC8F27-5464-47B0-A146-AC619246B40E}" type="slidenum">
              <a:rPr lang="es-ES" smtClean="0"/>
              <a:pPr defTabSz="893763"/>
              <a:t>9</a:t>
            </a:fld>
            <a:endParaRPr lang="es-ES" dirty="0" smtClean="0"/>
          </a:p>
        </p:txBody>
      </p:sp>
      <p:sp>
        <p:nvSpPr>
          <p:cNvPr id="16388" name="4 Rectángulo"/>
          <p:cNvSpPr>
            <a:spLocks noChangeArrowheads="1"/>
          </p:cNvSpPr>
          <p:nvPr/>
        </p:nvSpPr>
        <p:spPr bwMode="auto">
          <a:xfrm>
            <a:off x="3249613" y="2173288"/>
            <a:ext cx="2643187" cy="2359025"/>
          </a:xfrm>
          <a:prstGeom prst="rect">
            <a:avLst/>
          </a:prstGeom>
          <a:solidFill>
            <a:srgbClr val="0000CC"/>
          </a:solidFill>
          <a:ln w="9525" algn="ctr">
            <a:solidFill>
              <a:schemeClr val="tx1"/>
            </a:solidFill>
            <a:round/>
            <a:headEnd/>
            <a:tailEnd/>
          </a:ln>
        </p:spPr>
        <p:txBody>
          <a:bodyPr/>
          <a:lstStyle/>
          <a:p>
            <a:pPr>
              <a:buFont typeface="Monotype Sorts" pitchFamily="2" charset="2"/>
              <a:buNone/>
            </a:pPr>
            <a:endParaRPr lang="es-ES">
              <a:solidFill>
                <a:srgbClr val="FFFF00"/>
              </a:solidFill>
              <a:latin typeface="Arial" charset="0"/>
              <a:cs typeface="Arial" charset="0"/>
            </a:endParaRPr>
          </a:p>
        </p:txBody>
      </p:sp>
      <p:cxnSp>
        <p:nvCxnSpPr>
          <p:cNvPr id="16389" name="6 Conector recto de flecha"/>
          <p:cNvCxnSpPr>
            <a:cxnSpLocks noChangeShapeType="1"/>
          </p:cNvCxnSpPr>
          <p:nvPr/>
        </p:nvCxnSpPr>
        <p:spPr bwMode="auto">
          <a:xfrm>
            <a:off x="2319338" y="2674938"/>
            <a:ext cx="935037" cy="0"/>
          </a:xfrm>
          <a:prstGeom prst="straightConnector1">
            <a:avLst/>
          </a:prstGeom>
          <a:noFill/>
          <a:ln w="38100" algn="ctr">
            <a:solidFill>
              <a:srgbClr val="00FF00"/>
            </a:solidFill>
            <a:round/>
            <a:headEnd/>
            <a:tailEnd type="arrow" w="med" len="med"/>
          </a:ln>
        </p:spPr>
      </p:cxnSp>
      <p:cxnSp>
        <p:nvCxnSpPr>
          <p:cNvPr id="16390" name="7 Conector recto de flecha"/>
          <p:cNvCxnSpPr>
            <a:cxnSpLocks noChangeShapeType="1"/>
          </p:cNvCxnSpPr>
          <p:nvPr/>
        </p:nvCxnSpPr>
        <p:spPr bwMode="auto">
          <a:xfrm>
            <a:off x="2320925" y="4030663"/>
            <a:ext cx="936625" cy="0"/>
          </a:xfrm>
          <a:prstGeom prst="straightConnector1">
            <a:avLst/>
          </a:prstGeom>
          <a:noFill/>
          <a:ln w="38100" algn="ctr">
            <a:solidFill>
              <a:srgbClr val="00FF00"/>
            </a:solidFill>
            <a:round/>
            <a:headEnd/>
            <a:tailEnd type="arrow" w="med" len="med"/>
          </a:ln>
        </p:spPr>
      </p:cxnSp>
      <p:cxnSp>
        <p:nvCxnSpPr>
          <p:cNvPr id="16391" name="9 Conector recto de flecha"/>
          <p:cNvCxnSpPr>
            <a:cxnSpLocks noChangeShapeType="1"/>
          </p:cNvCxnSpPr>
          <p:nvPr/>
        </p:nvCxnSpPr>
        <p:spPr bwMode="auto">
          <a:xfrm rot="5400000" flipH="1" flipV="1">
            <a:off x="4071938" y="4994275"/>
            <a:ext cx="927100" cy="3175"/>
          </a:xfrm>
          <a:prstGeom prst="straightConnector1">
            <a:avLst/>
          </a:prstGeom>
          <a:noFill/>
          <a:ln w="38100" algn="ctr">
            <a:solidFill>
              <a:schemeClr val="tx1"/>
            </a:solidFill>
            <a:round/>
            <a:headEnd/>
            <a:tailEnd type="arrow" w="med" len="med"/>
          </a:ln>
        </p:spPr>
      </p:cxnSp>
      <p:cxnSp>
        <p:nvCxnSpPr>
          <p:cNvPr id="16392" name="10 Conector recto de flecha"/>
          <p:cNvCxnSpPr>
            <a:cxnSpLocks noChangeShapeType="1"/>
          </p:cNvCxnSpPr>
          <p:nvPr/>
        </p:nvCxnSpPr>
        <p:spPr bwMode="auto">
          <a:xfrm>
            <a:off x="5942013" y="3389313"/>
            <a:ext cx="936625" cy="0"/>
          </a:xfrm>
          <a:prstGeom prst="straightConnector1">
            <a:avLst/>
          </a:prstGeom>
          <a:noFill/>
          <a:ln w="38100" algn="ctr">
            <a:solidFill>
              <a:srgbClr val="00FF00"/>
            </a:solidFill>
            <a:round/>
            <a:headEnd/>
            <a:tailEnd type="arrow" w="med" len="med"/>
          </a:ln>
        </p:spPr>
      </p:cxnSp>
      <p:sp>
        <p:nvSpPr>
          <p:cNvPr id="16393" name="11 CuadroTexto"/>
          <p:cNvSpPr txBox="1">
            <a:spLocks noChangeArrowheads="1"/>
          </p:cNvSpPr>
          <p:nvPr/>
        </p:nvSpPr>
        <p:spPr bwMode="auto">
          <a:xfrm flipH="1">
            <a:off x="3646488" y="3113088"/>
            <a:ext cx="2071687" cy="522287"/>
          </a:xfrm>
          <a:prstGeom prst="rect">
            <a:avLst/>
          </a:prstGeom>
          <a:noFill/>
          <a:ln w="9525">
            <a:noFill/>
            <a:miter lim="800000"/>
            <a:headEnd/>
            <a:tailEnd/>
          </a:ln>
        </p:spPr>
        <p:txBody>
          <a:bodyPr>
            <a:spAutoFit/>
          </a:bodyPr>
          <a:lstStyle/>
          <a:p>
            <a:pPr>
              <a:buFont typeface="Monotype Sorts" pitchFamily="2" charset="2"/>
              <a:buNone/>
            </a:pPr>
            <a:r>
              <a:rPr lang="es-ES" sz="2800">
                <a:solidFill>
                  <a:srgbClr val="FFFF00"/>
                </a:solidFill>
                <a:latin typeface="Arial" charset="0"/>
                <a:cs typeface="Arial" charset="0"/>
              </a:rPr>
              <a:t>MUX 2 a 1</a:t>
            </a:r>
          </a:p>
        </p:txBody>
      </p:sp>
      <p:sp>
        <p:nvSpPr>
          <p:cNvPr id="16394" name="12 CuadroTexto"/>
          <p:cNvSpPr txBox="1">
            <a:spLocks noChangeArrowheads="1"/>
          </p:cNvSpPr>
          <p:nvPr/>
        </p:nvSpPr>
        <p:spPr bwMode="auto">
          <a:xfrm>
            <a:off x="3178175" y="2455863"/>
            <a:ext cx="387350" cy="384175"/>
          </a:xfrm>
          <a:prstGeom prst="rect">
            <a:avLst/>
          </a:prstGeom>
          <a:noFill/>
          <a:ln w="9525">
            <a:noFill/>
            <a:miter lim="800000"/>
            <a:headEnd/>
            <a:tailEnd/>
          </a:ln>
        </p:spPr>
        <p:txBody>
          <a:bodyPr wrap="none">
            <a:spAutoFit/>
          </a:bodyPr>
          <a:lstStyle/>
          <a:p>
            <a:pPr>
              <a:buFont typeface="Monotype Sorts" pitchFamily="2" charset="2"/>
              <a:buNone/>
            </a:pPr>
            <a:r>
              <a:rPr lang="es-ES">
                <a:solidFill>
                  <a:srgbClr val="FFFF00"/>
                </a:solidFill>
                <a:latin typeface="Arial" charset="0"/>
                <a:cs typeface="Arial" charset="0"/>
              </a:rPr>
              <a:t>I0</a:t>
            </a:r>
          </a:p>
        </p:txBody>
      </p:sp>
      <p:sp>
        <p:nvSpPr>
          <p:cNvPr id="16395" name="13 CuadroTexto"/>
          <p:cNvSpPr txBox="1">
            <a:spLocks noChangeArrowheads="1"/>
          </p:cNvSpPr>
          <p:nvPr/>
        </p:nvSpPr>
        <p:spPr bwMode="auto">
          <a:xfrm>
            <a:off x="3178175" y="3811588"/>
            <a:ext cx="387350" cy="385762"/>
          </a:xfrm>
          <a:prstGeom prst="rect">
            <a:avLst/>
          </a:prstGeom>
          <a:noFill/>
          <a:ln w="9525">
            <a:noFill/>
            <a:miter lim="800000"/>
            <a:headEnd/>
            <a:tailEnd/>
          </a:ln>
        </p:spPr>
        <p:txBody>
          <a:bodyPr wrap="none">
            <a:spAutoFit/>
          </a:bodyPr>
          <a:lstStyle/>
          <a:p>
            <a:pPr>
              <a:buFont typeface="Monotype Sorts" pitchFamily="2" charset="2"/>
              <a:buNone/>
            </a:pPr>
            <a:r>
              <a:rPr lang="es-ES">
                <a:solidFill>
                  <a:srgbClr val="FFFF00"/>
                </a:solidFill>
                <a:latin typeface="Arial" charset="0"/>
                <a:cs typeface="Arial" charset="0"/>
              </a:rPr>
              <a:t>I1</a:t>
            </a:r>
          </a:p>
        </p:txBody>
      </p:sp>
      <p:sp>
        <p:nvSpPr>
          <p:cNvPr id="16396" name="14 CuadroTexto"/>
          <p:cNvSpPr txBox="1">
            <a:spLocks noChangeArrowheads="1"/>
          </p:cNvSpPr>
          <p:nvPr/>
        </p:nvSpPr>
        <p:spPr bwMode="auto">
          <a:xfrm>
            <a:off x="4364038" y="4144963"/>
            <a:ext cx="346075" cy="385762"/>
          </a:xfrm>
          <a:prstGeom prst="rect">
            <a:avLst/>
          </a:prstGeom>
          <a:noFill/>
          <a:ln w="9525">
            <a:noFill/>
            <a:miter lim="800000"/>
            <a:headEnd/>
            <a:tailEnd/>
          </a:ln>
        </p:spPr>
        <p:txBody>
          <a:bodyPr wrap="none">
            <a:spAutoFit/>
          </a:bodyPr>
          <a:lstStyle/>
          <a:p>
            <a:pPr>
              <a:buFont typeface="Monotype Sorts" pitchFamily="2" charset="2"/>
              <a:buNone/>
            </a:pPr>
            <a:r>
              <a:rPr lang="es-ES">
                <a:solidFill>
                  <a:srgbClr val="FFFF00"/>
                </a:solidFill>
                <a:latin typeface="Arial" charset="0"/>
                <a:cs typeface="Arial" charset="0"/>
              </a:rPr>
              <a:t>S</a:t>
            </a:r>
          </a:p>
        </p:txBody>
      </p:sp>
      <p:sp>
        <p:nvSpPr>
          <p:cNvPr id="16397" name="15 CuadroTexto"/>
          <p:cNvSpPr txBox="1">
            <a:spLocks noChangeArrowheads="1"/>
          </p:cNvSpPr>
          <p:nvPr/>
        </p:nvSpPr>
        <p:spPr bwMode="auto">
          <a:xfrm>
            <a:off x="5522913" y="3182938"/>
            <a:ext cx="333375" cy="385762"/>
          </a:xfrm>
          <a:prstGeom prst="rect">
            <a:avLst/>
          </a:prstGeom>
          <a:noFill/>
          <a:ln w="9525">
            <a:noFill/>
            <a:miter lim="800000"/>
            <a:headEnd/>
            <a:tailEnd/>
          </a:ln>
        </p:spPr>
        <p:txBody>
          <a:bodyPr wrap="none">
            <a:spAutoFit/>
          </a:bodyPr>
          <a:lstStyle/>
          <a:p>
            <a:pPr>
              <a:buFont typeface="Monotype Sorts" pitchFamily="2" charset="2"/>
              <a:buNone/>
            </a:pPr>
            <a:r>
              <a:rPr lang="es-ES">
                <a:solidFill>
                  <a:srgbClr val="FFFF00"/>
                </a:solidFill>
                <a:latin typeface="Arial" charset="0"/>
                <a:cs typeface="Arial" charset="0"/>
              </a:rPr>
              <a:t>Z</a:t>
            </a:r>
          </a:p>
        </p:txBody>
      </p:sp>
      <p:sp>
        <p:nvSpPr>
          <p:cNvPr id="16398" name="15 CuadroTexto"/>
          <p:cNvSpPr txBox="1">
            <a:spLocks noChangeArrowheads="1"/>
          </p:cNvSpPr>
          <p:nvPr/>
        </p:nvSpPr>
        <p:spPr bwMode="auto">
          <a:xfrm>
            <a:off x="6019800" y="2887663"/>
            <a:ext cx="1943100" cy="385762"/>
          </a:xfrm>
          <a:prstGeom prst="rect">
            <a:avLst/>
          </a:prstGeom>
          <a:noFill/>
          <a:ln w="9525">
            <a:noFill/>
            <a:miter lim="800000"/>
            <a:headEnd/>
            <a:tailEnd/>
          </a:ln>
        </p:spPr>
        <p:txBody>
          <a:bodyPr wrap="none">
            <a:spAutoFit/>
          </a:bodyPr>
          <a:lstStyle/>
          <a:p>
            <a:pPr>
              <a:buFont typeface="Monotype Sorts" pitchFamily="2" charset="2"/>
              <a:buNone/>
            </a:pPr>
            <a:r>
              <a:rPr lang="es-ES">
                <a:latin typeface="Arial" charset="0"/>
                <a:cs typeface="Arial" charset="0"/>
              </a:rPr>
              <a:t>Z = S E0 + S E1</a:t>
            </a:r>
          </a:p>
        </p:txBody>
      </p:sp>
      <p:sp>
        <p:nvSpPr>
          <p:cNvPr id="16399" name="15 CuadroTexto"/>
          <p:cNvSpPr txBox="1">
            <a:spLocks noChangeArrowheads="1"/>
          </p:cNvSpPr>
          <p:nvPr/>
        </p:nvSpPr>
        <p:spPr bwMode="auto">
          <a:xfrm>
            <a:off x="1749425" y="2459038"/>
            <a:ext cx="482600" cy="385762"/>
          </a:xfrm>
          <a:prstGeom prst="rect">
            <a:avLst/>
          </a:prstGeom>
          <a:noFill/>
          <a:ln w="9525">
            <a:noFill/>
            <a:miter lim="800000"/>
            <a:headEnd/>
            <a:tailEnd/>
          </a:ln>
        </p:spPr>
        <p:txBody>
          <a:bodyPr wrap="none">
            <a:spAutoFit/>
          </a:bodyPr>
          <a:lstStyle/>
          <a:p>
            <a:pPr>
              <a:buFont typeface="Monotype Sorts" pitchFamily="2" charset="2"/>
              <a:buNone/>
            </a:pPr>
            <a:r>
              <a:rPr lang="es-ES">
                <a:latin typeface="Arial" charset="0"/>
                <a:cs typeface="Arial" charset="0"/>
              </a:rPr>
              <a:t>E0</a:t>
            </a:r>
          </a:p>
        </p:txBody>
      </p:sp>
      <p:sp>
        <p:nvSpPr>
          <p:cNvPr id="16400" name="16 CuadroTexto"/>
          <p:cNvSpPr txBox="1">
            <a:spLocks noChangeArrowheads="1"/>
          </p:cNvSpPr>
          <p:nvPr/>
        </p:nvSpPr>
        <p:spPr bwMode="auto">
          <a:xfrm>
            <a:off x="1763713" y="3798888"/>
            <a:ext cx="482600" cy="384175"/>
          </a:xfrm>
          <a:prstGeom prst="rect">
            <a:avLst/>
          </a:prstGeom>
          <a:noFill/>
          <a:ln w="9525">
            <a:noFill/>
            <a:miter lim="800000"/>
            <a:headEnd/>
            <a:tailEnd/>
          </a:ln>
        </p:spPr>
        <p:txBody>
          <a:bodyPr wrap="none">
            <a:spAutoFit/>
          </a:bodyPr>
          <a:lstStyle/>
          <a:p>
            <a:pPr>
              <a:buFont typeface="Monotype Sorts" pitchFamily="2" charset="2"/>
              <a:buNone/>
            </a:pPr>
            <a:r>
              <a:rPr lang="es-ES">
                <a:latin typeface="Arial" charset="0"/>
                <a:cs typeface="Arial" charset="0"/>
              </a:rPr>
              <a:t>E1</a:t>
            </a:r>
          </a:p>
        </p:txBody>
      </p:sp>
      <p:cxnSp>
        <p:nvCxnSpPr>
          <p:cNvPr id="17" name="20 Conector recto"/>
          <p:cNvCxnSpPr>
            <a:cxnSpLocks noChangeShapeType="1"/>
          </p:cNvCxnSpPr>
          <p:nvPr/>
        </p:nvCxnSpPr>
        <p:spPr bwMode="auto">
          <a:xfrm>
            <a:off x="6526213" y="2959100"/>
            <a:ext cx="179387" cy="1588"/>
          </a:xfrm>
          <a:prstGeom prst="line">
            <a:avLst/>
          </a:prstGeom>
          <a:ln>
            <a:solidFill>
              <a:srgbClr val="993300"/>
            </a:solidFill>
            <a:headEnd/>
            <a:tailEnd/>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2_Tema 0. Introducción">
  <a:themeElements>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Tema 0. Introducción">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lnDef>
  </a:objectDefaults>
  <a:extraClrSchemeLst>
    <a:extraClrScheme>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Tema 0. Introducció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Tema 0. Introducció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Tema 0. Introducció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Tema 0. Introducció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Tema 0. Introducció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Tema 0. Introducció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de Temas</Template>
  <TotalTime>4551</TotalTime>
  <Words>3370</Words>
  <Application>Microsoft Office PowerPoint</Application>
  <PresentationFormat>Transparencia</PresentationFormat>
  <Paragraphs>283</Paragraphs>
  <Slides>53</Slides>
  <Notes>32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53</vt:i4>
      </vt:variant>
    </vt:vector>
  </HeadingPairs>
  <TitlesOfParts>
    <vt:vector size="55" baseType="lpstr">
      <vt:lpstr>2_Tema 0. Introducción</vt:lpstr>
      <vt:lpstr>Visio</vt:lpstr>
      <vt:lpstr>FUNDAMENTOS FÍSICOS Y TECNOLÓGICOS DE LA INFORMÁTICA</vt:lpstr>
      <vt:lpstr>ÍNDICE</vt:lpstr>
      <vt:lpstr>Lógica combinacional</vt:lpstr>
      <vt:lpstr>Circuitos MSI</vt:lpstr>
      <vt:lpstr>El multiplexor</vt:lpstr>
      <vt:lpstr>El multiplexor como conmutador</vt:lpstr>
      <vt:lpstr>Multiplexor. Funcionamiento</vt:lpstr>
      <vt:lpstr>Tabla de verdad de un Mux</vt:lpstr>
      <vt:lpstr>Función Booleana de un MUX</vt:lpstr>
      <vt:lpstr>Tabla de verdad abreviada de un MUX de 4 a 1</vt:lpstr>
      <vt:lpstr>Implementación de un MUX 4-a-1 con puertas</vt:lpstr>
      <vt:lpstr>Puerta de transmisión</vt:lpstr>
      <vt:lpstr>Implementación de un MUX con puertas de transmisión simple y CMOS</vt:lpstr>
      <vt:lpstr>Implementación de un MUX con MUXES de jerarquía inferior</vt:lpstr>
      <vt:lpstr>Implementación de la puerta XOR con un MUX</vt:lpstr>
      <vt:lpstr>Multiplexor de 4 canales de entrada de dos bits por canal</vt:lpstr>
      <vt:lpstr>Implementación de un MUX de 2 bits por canal con Muxes de un bit</vt:lpstr>
      <vt:lpstr>Implementación de un MUX de 4 bits por canal con Muxes de un bit</vt:lpstr>
      <vt:lpstr>Demultiplexor</vt:lpstr>
      <vt:lpstr>Demultiplexor 1 a 4</vt:lpstr>
      <vt:lpstr>Tabla de verdad de un DEMUX 1 a 4</vt:lpstr>
      <vt:lpstr>Demultiplexor de 4 a 1 con canales de 2 bits</vt:lpstr>
      <vt:lpstr>Implementación de un DMUX de 1 a 2.  Tabla de verdad y funciones booleanas</vt:lpstr>
      <vt:lpstr>Implementación tecnológica de un DMUX</vt:lpstr>
      <vt:lpstr>Transmisión digital de los datos</vt:lpstr>
      <vt:lpstr>Mux/Demux: aplicaciones</vt:lpstr>
      <vt:lpstr>Mux/Demux: aplicaciones</vt:lpstr>
      <vt:lpstr>Mux/Demux: aplicaciones</vt:lpstr>
      <vt:lpstr>Mux/Demux: un caso real</vt:lpstr>
      <vt:lpstr>Multiplexores comerciales</vt:lpstr>
      <vt:lpstr>DeMultiplexores comerciales</vt:lpstr>
      <vt:lpstr>El codificador</vt:lpstr>
      <vt:lpstr>Codificador de 2 bits</vt:lpstr>
      <vt:lpstr>La codificación BCD</vt:lpstr>
      <vt:lpstr>El codificador de 8 a 3 comercial 74148</vt:lpstr>
      <vt:lpstr>El codificador de 8 a 3 comercial 74148. Tabla de verdad</vt:lpstr>
      <vt:lpstr>Decodificador</vt:lpstr>
      <vt:lpstr>Tipos de descodificadores</vt:lpstr>
      <vt:lpstr>Decodificador 2-a-4</vt:lpstr>
      <vt:lpstr>Implementación de un decodificador 2-a-4</vt:lpstr>
      <vt:lpstr>El decodificador BCD comercial 7441</vt:lpstr>
      <vt:lpstr>El visualizador 7-segmentos</vt:lpstr>
      <vt:lpstr>Aplicaciones. El decodificador BCD a 7-segmentos </vt:lpstr>
      <vt:lpstr>Aplicaciones. El decodificador BCD a 7-segmentos 7447</vt:lpstr>
      <vt:lpstr>Aplicaciones. El decodificador BCD a 7-segmentos 7447 en cascada</vt:lpstr>
      <vt:lpstr>Aplicaciones. El direccionamiento de la memoria</vt:lpstr>
      <vt:lpstr>Comparador digital</vt:lpstr>
      <vt:lpstr>Implementación de un comparador de 1 bit</vt:lpstr>
      <vt:lpstr>El comparador comercial 7485</vt:lpstr>
      <vt:lpstr>Generación y detección de la paridad</vt:lpstr>
      <vt:lpstr>Generación de la paridad par</vt:lpstr>
      <vt:lpstr>Detector de paridad par</vt:lpstr>
      <vt:lpstr>Generación de la paridad de 8 bits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TECNOLOGÍA DE EQUIPOS INFORMÁTICOS</dc:title>
  <dc:creator>Juan Cuervas-Mons</dc:creator>
  <dc:description>FORMATO DE EDICION:_x000d_
-&gt;configurar pagina-&gt;tamaño=transparencia_x000d_
-&gt;configurar pagina-&gt;orientación= todo vertical_x000d_
-Texto notas=arial 10:interlineado=1: antes parrafo=0: despues=1</dc:description>
  <cp:lastModifiedBy>juan</cp:lastModifiedBy>
  <cp:revision>226</cp:revision>
  <dcterms:created xsi:type="dcterms:W3CDTF">2003-11-19T18:39:51Z</dcterms:created>
  <dcterms:modified xsi:type="dcterms:W3CDTF">2013-11-12T16:24:49Z</dcterms:modified>
</cp:coreProperties>
</file>